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03" r:id="rId1"/>
  </p:sldMasterIdLst>
  <p:sldIdLst>
    <p:sldId id="256" r:id="rId2"/>
    <p:sldId id="316" r:id="rId3"/>
    <p:sldId id="317" r:id="rId4"/>
    <p:sldId id="272" r:id="rId5"/>
    <p:sldId id="260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69" r:id="rId16"/>
    <p:sldId id="315" r:id="rId17"/>
  </p:sldIdLst>
  <p:sldSz cx="12192000" cy="6858000"/>
  <p:notesSz cx="10018713" cy="68881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658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022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674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018059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8086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95700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9048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235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96306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2/18/2025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96631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90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710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076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701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05615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104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3539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95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2/18/2025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956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43891" y="1143000"/>
            <a:ext cx="10379075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72819" marR="5080" indent="-960755" algn="ctr">
              <a:lnSpc>
                <a:spcPct val="150100"/>
              </a:lnSpc>
              <a:spcBef>
                <a:spcPts val="100"/>
              </a:spcBef>
            </a:pPr>
            <a:r>
              <a:rPr sz="40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Свободный 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информированный выбор родителями модулей </a:t>
            </a:r>
            <a:r>
              <a:rPr sz="4000" b="1" spc="-1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предметной </a:t>
            </a:r>
            <a:r>
              <a:rPr sz="4000" b="1" spc="-61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области </a:t>
            </a:r>
            <a:r>
              <a:rPr lang="ru-RU" sz="4000" b="1" spc="-5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4000" b="1" spc="-5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sz="4000" b="1" spc="-5" dirty="0" smtClean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«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Основы</a:t>
            </a:r>
            <a:r>
              <a:rPr sz="4000" b="1" spc="-2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религиозных</a:t>
            </a:r>
            <a:r>
              <a:rPr sz="4000" b="1" spc="-3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культур</a:t>
            </a:r>
            <a:r>
              <a:rPr sz="4000" b="1" spc="-4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sz="4000" b="1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и </a:t>
            </a:r>
            <a:r>
              <a:rPr sz="4000" b="1" spc="-1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светской</a:t>
            </a:r>
            <a:r>
              <a:rPr sz="4000" b="1" spc="10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 </a:t>
            </a:r>
            <a:r>
              <a:rPr sz="4000" b="1" spc="-5" dirty="0">
                <a:solidFill>
                  <a:schemeClr val="accent2">
                    <a:lumMod val="50000"/>
                  </a:schemeClr>
                </a:solidFill>
                <a:latin typeface="Algerian" panose="04020705040A02060702" pitchFamily="82" charset="0"/>
              </a:rPr>
              <a:t>этики»</a:t>
            </a:r>
            <a:endParaRPr sz="4000" b="1" dirty="0">
              <a:solidFill>
                <a:schemeClr val="accent2">
                  <a:lumMod val="50000"/>
                </a:schemeClr>
              </a:solidFill>
              <a:latin typeface="Algerian" panose="04020705040A02060702" pitchFamily="82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71600" y="6248400"/>
            <a:ext cx="8462645" cy="496931"/>
          </a:xfrm>
          <a:prstGeom prst="rect">
            <a:avLst/>
          </a:prstGeom>
        </p:spPr>
        <p:txBody>
          <a:bodyPr vert="horz" wrap="square" lIns="0" tIns="172085" rIns="0" bIns="0" rtlCol="0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1355"/>
              </a:spcBef>
            </a:pPr>
            <a:r>
              <a:rPr lang="ru-RU" sz="2100" b="1" spc="-5" dirty="0" smtClean="0">
                <a:solidFill>
                  <a:srgbClr val="1F4E79"/>
                </a:solidFill>
                <a:latin typeface="Times New Roman"/>
                <a:cs typeface="Times New Roman"/>
              </a:rPr>
              <a:t>18-19 февраля 2025 г.</a:t>
            </a:r>
            <a:endParaRPr sz="2100" dirty="0">
              <a:latin typeface="Algerian" panose="04020705040A02060702" pitchFamily="82" charset="0"/>
              <a:cs typeface="Times New Roman"/>
            </a:endParaRPr>
          </a:p>
        </p:txBody>
      </p:sp>
      <p:pic>
        <p:nvPicPr>
          <p:cNvPr id="5" name="Рисунок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72" t="8842" r="5823" b="76727"/>
          <a:stretch>
            <a:fillRect/>
          </a:stretch>
        </p:blipFill>
        <p:spPr bwMode="auto">
          <a:xfrm>
            <a:off x="0" y="3175"/>
            <a:ext cx="20161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7965" y="0"/>
            <a:ext cx="11887835" cy="5158105"/>
          </a:xfrm>
          <a:prstGeom prst="rect">
            <a:avLst/>
          </a:prstGeom>
        </p:spPr>
        <p:txBody>
          <a:bodyPr vert="horz" wrap="square" lIns="0" tIns="16700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15"/>
              </a:spcBef>
            </a:pPr>
            <a:r>
              <a:rPr b="1" cap="all" spc="-5" dirty="0">
                <a:ln w="3175" cmpd="sng">
                  <a:noFill/>
                </a:ln>
                <a:solidFill>
                  <a:srgbClr val="1F4E79"/>
                </a:solidFill>
                <a:latin typeface="Times New Roman"/>
                <a:cs typeface="Times New Roman"/>
              </a:rPr>
              <a:t>Модуль «Основы исламской культуры».</a:t>
            </a:r>
          </a:p>
          <a:p>
            <a:pPr marL="12700" marR="5080" indent="144145" algn="ctr">
              <a:lnSpc>
                <a:spcPts val="3779"/>
              </a:lnSpc>
              <a:spcBef>
                <a:spcPts val="295"/>
              </a:spcBef>
            </a:pP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</a:t>
            </a:r>
            <a:r>
              <a:rPr sz="2100" b="1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</a:t>
            </a:r>
            <a:r>
              <a:rPr sz="2100" b="1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наша</a:t>
            </a:r>
            <a:r>
              <a:rPr sz="2100" b="1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Родина.</a:t>
            </a:r>
            <a:r>
              <a:rPr sz="2100" b="1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Введение</a:t>
            </a:r>
            <a:r>
              <a:rPr sz="21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исламскую</a:t>
            </a:r>
            <a:r>
              <a:rPr sz="21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традицию.</a:t>
            </a:r>
            <a:r>
              <a:rPr sz="21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религия.</a:t>
            </a:r>
            <a:r>
              <a:rPr sz="21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Пророк</a:t>
            </a:r>
            <a:r>
              <a:rPr sz="21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Мухаммад</a:t>
            </a:r>
            <a:r>
              <a:rPr sz="21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 </a:t>
            </a:r>
            <a:r>
              <a:rPr sz="21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образец</a:t>
            </a:r>
            <a:r>
              <a:rPr sz="2100" spc="1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человека</a:t>
            </a:r>
            <a:r>
              <a:rPr sz="2100" spc="1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1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учитель</a:t>
            </a:r>
            <a:r>
              <a:rPr sz="2100" spc="1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</a:t>
            </a:r>
            <a:r>
              <a:rPr sz="2100" spc="1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1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исламской</a:t>
            </a:r>
            <a:r>
              <a:rPr sz="2100" spc="1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традиции.</a:t>
            </a:r>
            <a:r>
              <a:rPr sz="2100" spc="1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Во</a:t>
            </a:r>
            <a:r>
              <a:rPr sz="2100" spc="1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что</a:t>
            </a:r>
            <a:r>
              <a:rPr sz="2100" spc="1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верят</a:t>
            </a:r>
            <a:r>
              <a:rPr sz="2100" spc="1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мусульмане.</a:t>
            </a:r>
            <a:r>
              <a:rPr sz="2100" spc="1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</a:t>
            </a:r>
            <a:r>
              <a:rPr sz="2100" spc="1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</a:p>
          <a:p>
            <a:pPr algn="ctr">
              <a:lnSpc>
                <a:spcPct val="100000"/>
              </a:lnSpc>
              <a:spcBef>
                <a:spcPts val="930"/>
              </a:spcBef>
            </a:pP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зло</a:t>
            </a:r>
            <a:r>
              <a:rPr sz="2100" spc="3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3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исламской</a:t>
            </a:r>
            <a:r>
              <a:rPr sz="2100" spc="3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традиции.</a:t>
            </a:r>
            <a:r>
              <a:rPr sz="2100" spc="3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</a:t>
            </a:r>
            <a:r>
              <a:rPr sz="2100" spc="3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100" spc="3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ислама.</a:t>
            </a:r>
            <a:r>
              <a:rPr sz="2100" spc="3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2100" spc="3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2100" spc="3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ближнему.</a:t>
            </a:r>
            <a:r>
              <a:rPr sz="2100" spc="3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Отношение</a:t>
            </a:r>
            <a:r>
              <a:rPr sz="2100" spc="3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2100" spc="3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труду.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715" algn="just">
              <a:lnSpc>
                <a:spcPct val="150000"/>
              </a:lnSpc>
            </a:pP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Долг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ответственность.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Милосердие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сострадание.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Столпы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ислама.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Обязанности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мусульман.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Для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чего </a:t>
            </a:r>
            <a:r>
              <a:rPr sz="21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построена</a:t>
            </a:r>
            <a:r>
              <a:rPr sz="21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</a:t>
            </a:r>
            <a:r>
              <a:rPr sz="2100" spc="10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устроена</a:t>
            </a:r>
            <a:r>
              <a:rPr sz="21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мечеть.</a:t>
            </a:r>
            <a:r>
              <a:rPr sz="21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Мусульманское</a:t>
            </a:r>
            <a:r>
              <a:rPr sz="2100" spc="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летоисчисление</a:t>
            </a:r>
            <a:r>
              <a:rPr sz="21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календарь.</a:t>
            </a:r>
            <a:r>
              <a:rPr sz="21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</a:t>
            </a:r>
            <a:r>
              <a:rPr sz="21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1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r>
              <a:rPr sz="21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Семья </a:t>
            </a:r>
            <a:r>
              <a:rPr sz="2100" spc="-5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исламе.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исламских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России: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их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происхождение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особенности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проведения.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ислама.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</a:t>
            </a:r>
            <a:r>
              <a:rPr sz="21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21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21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21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2100" b="1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</a:t>
            </a:r>
            <a:r>
              <a:rPr sz="21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445"/>
              </a:spcBef>
            </a:pP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исламской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6985" algn="r">
              <a:lnSpc>
                <a:spcPct val="100000"/>
              </a:lnSpc>
              <a:spcBef>
                <a:spcPts val="980"/>
              </a:spcBef>
              <a:tabLst>
                <a:tab pos="3810000" algn="l"/>
              </a:tabLst>
            </a:pP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Латышина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Д,И.,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Муртазин</a:t>
            </a:r>
            <a:r>
              <a:rPr sz="21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М.Ф.	</a:t>
            </a:r>
            <a:r>
              <a:rPr sz="21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10-е</a:t>
            </a:r>
            <a:r>
              <a:rPr sz="2100" b="1" spc="-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издание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884420" y="4274820"/>
            <a:ext cx="1821179" cy="2433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346200"/>
            <a:ext cx="11861165" cy="42383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474980" algn="ctr">
              <a:lnSpc>
                <a:spcPct val="150100"/>
              </a:lnSpc>
              <a:spcBef>
                <a:spcPts val="90"/>
              </a:spcBef>
            </a:pPr>
            <a:r>
              <a:rPr b="1" cap="all" spc="-5" dirty="0">
                <a:ln w="3175" cmpd="sng">
                  <a:noFill/>
                </a:ln>
                <a:solidFill>
                  <a:srgbClr val="1F4E79"/>
                </a:solidFill>
                <a:latin typeface="Times New Roman"/>
                <a:cs typeface="Times New Roman"/>
              </a:rPr>
              <a:t>Модуль «Основы иудейской культуры». </a:t>
            </a:r>
            <a:endParaRPr lang="ru-RU" b="1" cap="all" spc="-5" dirty="0">
              <a:ln w="3175" cmpd="sng">
                <a:noFill/>
              </a:ln>
              <a:solidFill>
                <a:srgbClr val="1F4E79"/>
              </a:solidFill>
              <a:latin typeface="Times New Roman"/>
              <a:cs typeface="Times New Roman"/>
            </a:endParaRPr>
          </a:p>
          <a:p>
            <a:pPr marL="12700" marR="474980">
              <a:lnSpc>
                <a:spcPct val="150100"/>
              </a:lnSpc>
              <a:spcBef>
                <a:spcPts val="90"/>
              </a:spcBef>
            </a:pPr>
            <a:r>
              <a:rPr sz="1800" b="1" spc="-1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</a:t>
            </a:r>
            <a:r>
              <a:rPr sz="1800" b="1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 наша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Введение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иудейскую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духовную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традицию.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</a:t>
            </a:r>
            <a:r>
              <a:rPr sz="1800" spc="1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религия.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Тора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главная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книга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иудаизма.</a:t>
            </a:r>
            <a:r>
              <a:rPr sz="18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Классические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тексты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иудаизма.</a:t>
            </a:r>
            <a:r>
              <a:rPr sz="18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Патриархи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еврейского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Пророки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праведники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 культуре.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иудеев.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Назначение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синагоги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её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устройство.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Суббо-та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(Шабат)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</a:t>
            </a:r>
            <a:r>
              <a:rPr sz="18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повседневной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евреев.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Ответственное </a:t>
            </a:r>
            <a:r>
              <a:rPr sz="1800" spc="-43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принятие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заповедей.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Еврейский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дом.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Еврейский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календарь: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его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устройство</a:t>
            </a:r>
            <a:r>
              <a:rPr sz="18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особенности.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Еврейские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праздники: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их </a:t>
            </a:r>
            <a:r>
              <a:rPr sz="1800" spc="-43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история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традиции.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Ценности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семейной жизни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</a:t>
            </a:r>
            <a:r>
              <a:rPr sz="18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>
              <a:lnSpc>
                <a:spcPct val="100000"/>
              </a:lnSpc>
              <a:spcBef>
                <a:spcPts val="1485"/>
              </a:spcBef>
            </a:pP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</a:t>
            </a:r>
            <a:r>
              <a:rPr sz="1800" b="1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1800" b="1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1800" b="1" spc="-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1800" b="1" spc="-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народа</a:t>
            </a:r>
            <a:r>
              <a:rPr sz="1800" b="1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80"/>
              </a:spcBef>
            </a:pP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1080"/>
              </a:spcBef>
            </a:pP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Членов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М.А.,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Миндрина </a:t>
            </a:r>
            <a:r>
              <a:rPr sz="18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Г.А.,</a:t>
            </a:r>
            <a:r>
              <a:rPr sz="18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Глоцер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А.В.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7-е</a:t>
            </a:r>
            <a:r>
              <a:rPr sz="1800" b="1" spc="4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издание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12720" y="3962400"/>
            <a:ext cx="2489200" cy="28955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9744" y="591820"/>
            <a:ext cx="11193145" cy="42780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474980" algn="ctr">
              <a:lnSpc>
                <a:spcPct val="150100"/>
              </a:lnSpc>
              <a:spcBef>
                <a:spcPts val="90"/>
              </a:spcBef>
            </a:pPr>
            <a:r>
              <a:rPr b="1" cap="all" spc="-5" dirty="0">
                <a:ln w="3175" cmpd="sng">
                  <a:noFill/>
                </a:ln>
                <a:solidFill>
                  <a:srgbClr val="1F4E79"/>
                </a:solidFill>
                <a:latin typeface="Times New Roman"/>
                <a:cs typeface="Times New Roman"/>
              </a:rPr>
              <a:t>Учебный модуль «Основы буддийской культуры»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наша</a:t>
            </a:r>
            <a:r>
              <a:rPr sz="1800" b="1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Родина.</a:t>
            </a:r>
            <a:r>
              <a:rPr sz="1800" b="1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Введение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буддийскую</a:t>
            </a:r>
            <a:r>
              <a:rPr sz="18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духовную</a:t>
            </a:r>
            <a:r>
              <a:rPr sz="18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традицию.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</a:t>
            </a:r>
            <a:r>
              <a:rPr sz="1800" spc="1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религия.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Будда</a:t>
            </a:r>
            <a:r>
              <a:rPr sz="18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его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учение.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5"/>
              </a:spcBef>
            </a:pP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Буддийские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святыни.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Будды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бодхисатвы.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Семья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</a:t>
            </a:r>
            <a:r>
              <a:rPr sz="1800" spc="11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её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ценности.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</a:t>
            </a:r>
            <a:r>
              <a:rPr sz="18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картине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мира.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Буддийские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символы.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Буддийские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ритуалы.</a:t>
            </a:r>
            <a:r>
              <a:rPr sz="1800" spc="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Буддийские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святыни.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Буддийские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священные</a:t>
            </a:r>
            <a:r>
              <a:rPr sz="18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сооружения.</a:t>
            </a:r>
            <a:r>
              <a:rPr sz="18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Буддийский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Буддийский</a:t>
            </a:r>
            <a:r>
              <a:rPr sz="18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календарь.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Праздники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080"/>
              </a:spcBef>
            </a:pP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1800" b="1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1800" b="1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1800" b="1" spc="-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1800" b="1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6350" algn="r">
              <a:lnSpc>
                <a:spcPct val="100000"/>
              </a:lnSpc>
              <a:spcBef>
                <a:spcPts val="960"/>
              </a:spcBef>
            </a:pP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1800" b="1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5080" algn="r">
              <a:lnSpc>
                <a:spcPct val="100000"/>
              </a:lnSpc>
              <a:spcBef>
                <a:spcPts val="940"/>
              </a:spcBef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Чимитдоржиев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В.Л.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8-е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издание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4679" y="3886200"/>
            <a:ext cx="2293620" cy="28727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95600" y="152400"/>
            <a:ext cx="60579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Модуль «Основы православной культуры»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5120" y="649922"/>
            <a:ext cx="11587479" cy="52065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50100"/>
              </a:lnSpc>
              <a:spcBef>
                <a:spcPts val="100"/>
              </a:spcBef>
            </a:pP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наша </a:t>
            </a:r>
            <a:r>
              <a:rPr sz="21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Родина.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Введение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православную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традицию. </a:t>
            </a:r>
            <a:r>
              <a:rPr sz="21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религия. Во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что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верят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православные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христиане.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 и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зло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православной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традиции.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Золотое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правило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нравственности.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ближнему.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Отношение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100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труду.</a:t>
            </a:r>
            <a:r>
              <a:rPr sz="2100" spc="-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Долг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ответственность.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Милосердие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сострадание. 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Православие в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Православный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другие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святыни.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Символический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язык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культуры: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христианское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(иконы,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фрески,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церковное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пение,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прикладное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искусство),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православный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календарь.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Праздники.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Христианская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семья и её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ценности.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1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2100" b="1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2100" b="1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2100" b="1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2100" b="1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</a:t>
            </a:r>
            <a:r>
              <a:rPr sz="2100" b="1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9525" algn="r">
              <a:lnSpc>
                <a:spcPct val="100000"/>
              </a:lnSpc>
            </a:pP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</a:t>
            </a:r>
            <a:r>
              <a:rPr sz="20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000" b="1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20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культуры.</a:t>
            </a:r>
            <a:r>
              <a:rPr sz="20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Учебник:</a:t>
            </a: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10160" algn="r">
              <a:lnSpc>
                <a:spcPct val="100000"/>
              </a:lnSpc>
            </a:pPr>
            <a:r>
              <a:rPr sz="20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0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</a:t>
            </a:r>
            <a:r>
              <a:rPr sz="20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частях</a:t>
            </a:r>
            <a:r>
              <a:rPr sz="20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Васильева</a:t>
            </a:r>
            <a:r>
              <a:rPr sz="20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О.Ю.,</a:t>
            </a:r>
            <a:r>
              <a:rPr sz="20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Кульберг</a:t>
            </a:r>
            <a:r>
              <a:rPr sz="20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А.С.,</a:t>
            </a:r>
            <a:r>
              <a:rPr sz="20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Корытко</a:t>
            </a:r>
            <a:r>
              <a:rPr sz="20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О.В.</a:t>
            </a:r>
            <a:r>
              <a:rPr sz="20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0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другие;</a:t>
            </a:r>
            <a:endParaRPr sz="20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5715" algn="r">
              <a:lnSpc>
                <a:spcPct val="100000"/>
              </a:lnSpc>
            </a:pPr>
            <a:r>
              <a:rPr sz="20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под</a:t>
            </a:r>
            <a:r>
              <a:rPr sz="20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науч.</a:t>
            </a:r>
            <a:r>
              <a:rPr sz="20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ред.</a:t>
            </a:r>
            <a:r>
              <a:rPr sz="20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Васильевой</a:t>
            </a:r>
            <a:r>
              <a:rPr sz="20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О.Ю.,</a:t>
            </a:r>
            <a:r>
              <a:rPr sz="20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 </a:t>
            </a:r>
            <a:r>
              <a:rPr sz="20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издание</a:t>
            </a:r>
            <a:endParaRPr sz="20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25120" y="4150358"/>
            <a:ext cx="1973970" cy="262890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618739" y="4069079"/>
            <a:ext cx="1950696" cy="2628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2000" y="80001"/>
            <a:ext cx="104394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Предметные</a:t>
            </a:r>
            <a:r>
              <a:rPr sz="1800" b="1" spc="-5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</a:t>
            </a:r>
            <a:r>
              <a:rPr sz="1800" b="1" spc="-7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учебного 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модуля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«Основы православной</a:t>
            </a:r>
            <a:r>
              <a:rPr sz="1800" b="1" spc="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культуры»</a:t>
            </a:r>
            <a:endParaRPr sz="18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739" y="487934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—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93457" y="500634"/>
            <a:ext cx="11120755" cy="284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700" spc="4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700" spc="43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нравственных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заповедях,</a:t>
            </a:r>
            <a:r>
              <a:rPr sz="1700" spc="4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нормах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христианской</a:t>
            </a:r>
            <a:r>
              <a:rPr sz="1700" spc="4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морали,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их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значении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4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выстраивании</a:t>
            </a:r>
            <a:r>
              <a:rPr sz="1700" spc="4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отношений</a:t>
            </a:r>
            <a:r>
              <a:rPr sz="1700" spc="4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8739" y="762253"/>
            <a:ext cx="12040870" cy="5986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marR="5080" algn="just">
              <a:lnSpc>
                <a:spcPct val="100000"/>
              </a:lnSpc>
              <a:spcBef>
                <a:spcPts val="100"/>
              </a:spcBef>
            </a:pP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семье,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между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людьми,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общении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деятельности;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раскрывать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основное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содержание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нравственных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категорий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культуре,</a:t>
            </a:r>
            <a:r>
              <a:rPr sz="17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(любовь,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вера,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милосердие,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прощение,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покаяние,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сострадание,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ответственность,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послушание,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грех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нарушение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заповедей,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борьба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грехом,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спасение),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основное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содержание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соотношение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ветхозаветных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Десяти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заповедей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Евангельских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заповедей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Блаженств,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христианского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нравственного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идеала;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«золотое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правило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нравственности»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в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христианской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традиции;</a:t>
            </a:r>
            <a:endParaRPr sz="17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10795" indent="-144780" algn="just">
              <a:lnSpc>
                <a:spcPct val="100000"/>
              </a:lnSpc>
              <a:spcBef>
                <a:spcPts val="5"/>
              </a:spcBef>
            </a:pP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—первоначальный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опыт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осмысления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нравственной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оценки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поступков,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поведения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(своих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других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людей)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позиций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этики;</a:t>
            </a:r>
            <a:endParaRPr sz="17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6985" indent="-144780" algn="just">
              <a:lnSpc>
                <a:spcPct val="100000"/>
              </a:lnSpc>
            </a:pP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—раскрывать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своими словами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первоначальные представления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мировоззрении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(картине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мира) в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православии,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вероучении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Боге-Троице,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Творении,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человеке,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Богочеловеке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Иисусе Христе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Спасителе, Церкви;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Священном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Писании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Церкви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—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Библии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(Ветхий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Завет,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Новый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Завет,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Евангелия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евангелисты),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апостолах,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святых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житиях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святых,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священнослужителях,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богослужениях,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молитвах,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Таинствах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(общее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число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Таинств,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смысл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Таинств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Крещения,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Причастия,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Венчания,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Исповеди),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монашестве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монастырях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в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традиции;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назначении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устройстве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православного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храма (собственно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храм,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притвор,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алтарь,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иконы,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иконостас), нормах поведения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храме,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общения с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мирянами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священнослужителями;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православных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(не менее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трёх,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включая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Воскресение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Христово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Рождество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Христово),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православных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постах,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назначении</a:t>
            </a:r>
            <a:r>
              <a:rPr sz="17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поста;</a:t>
            </a:r>
            <a:endParaRPr sz="17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9525" indent="-144780" algn="just">
              <a:lnSpc>
                <a:spcPct val="100000"/>
              </a:lnSpc>
              <a:spcBef>
                <a:spcPts val="5"/>
              </a:spcBef>
              <a:buChar char="—"/>
              <a:tabLst>
                <a:tab pos="927100" algn="l"/>
                <a:tab pos="927735" algn="l"/>
              </a:tabLst>
            </a:pP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раскрывать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основное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содержание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отношений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семье,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обязанностей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ответственности</a:t>
            </a:r>
            <a:r>
              <a:rPr sz="1700" spc="4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членов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семьи,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отношении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детей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отцу,</a:t>
            </a:r>
            <a:r>
              <a:rPr sz="17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матери,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братьям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сёстрам,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старшим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возрасту,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предкам;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распознавать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христианскую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символику,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своими словами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её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смысл (православный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крест)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значение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культуре;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художественной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</a:t>
            </a:r>
            <a:r>
              <a:rPr sz="17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традиции,</a:t>
            </a:r>
            <a:r>
              <a:rPr sz="17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иконописи;</a:t>
            </a:r>
            <a:r>
              <a:rPr sz="17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выделять</a:t>
            </a:r>
            <a:r>
              <a:rPr sz="17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особенности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икон</a:t>
            </a:r>
            <a:r>
              <a:rPr sz="17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сравнении</a:t>
            </a:r>
            <a:r>
              <a:rPr sz="17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картинами;</a:t>
            </a:r>
            <a:endParaRPr sz="17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6985" indent="-144780" algn="just">
              <a:lnSpc>
                <a:spcPct val="100000"/>
              </a:lnSpc>
              <a:spcBef>
                <a:spcPts val="5"/>
              </a:spcBef>
              <a:buChar char="—"/>
              <a:tabLst>
                <a:tab pos="927100" algn="l"/>
                <a:tab pos="927735" algn="l"/>
              </a:tabLst>
            </a:pP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излагать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основные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исторические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сведения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возникновении православной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религиозной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России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(Крещение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Руси),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своими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словами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роль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православия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становлении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России,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государственности;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первоначальный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опыт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поисковой,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проектной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деятельности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изучению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православного 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исторического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культурного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наследия</a:t>
            </a:r>
            <a:r>
              <a:rPr sz="17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своей</a:t>
            </a:r>
            <a:r>
              <a:rPr sz="17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местности,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регионе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(храмы, монастыри,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святыни,</a:t>
            </a:r>
            <a:r>
              <a:rPr sz="17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памятные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</a:t>
            </a:r>
            <a:r>
              <a:rPr sz="17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святые</a:t>
            </a:r>
            <a:r>
              <a:rPr sz="17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места)</a:t>
            </a:r>
            <a:r>
              <a:rPr sz="17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7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7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т.д.</a:t>
            </a:r>
            <a:endParaRPr sz="17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37288" y="207803"/>
            <a:ext cx="5186045" cy="66167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445"/>
              </a:spcBef>
            </a:pPr>
            <a:r>
              <a:rPr sz="1800" b="0" spc="-10" dirty="0">
                <a:solidFill>
                  <a:schemeClr val="tx1"/>
                </a:solidFill>
                <a:latin typeface="Times New Roman"/>
                <a:cs typeface="Times New Roman"/>
              </a:rPr>
              <a:t>Директору</a:t>
            </a:r>
            <a:r>
              <a:rPr sz="1800" b="0" spc="-2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b="0" spc="-10" dirty="0">
                <a:solidFill>
                  <a:schemeClr val="tx1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1800" b="0" spc="1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b="0" spc="-5" dirty="0">
                <a:solidFill>
                  <a:schemeClr val="tx1"/>
                </a:solidFill>
                <a:latin typeface="Times New Roman"/>
                <a:cs typeface="Times New Roman"/>
              </a:rPr>
              <a:t>организации</a:t>
            </a: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  <a:p>
            <a:pPr marR="9525" algn="r">
              <a:lnSpc>
                <a:spcPct val="100000"/>
              </a:lnSpc>
              <a:spcBef>
                <a:spcPts val="340"/>
              </a:spcBef>
            </a:pPr>
            <a:r>
              <a:rPr sz="1800" b="0" i="1" spc="-5" dirty="0">
                <a:solidFill>
                  <a:schemeClr val="tx1"/>
                </a:solidFill>
                <a:latin typeface="Times New Roman"/>
                <a:cs typeface="Times New Roman"/>
              </a:rPr>
              <a:t>(наименование,</a:t>
            </a:r>
            <a:r>
              <a:rPr sz="1800" b="0" i="1" spc="-3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b="0" i="1" spc="-10" dirty="0">
                <a:solidFill>
                  <a:schemeClr val="tx1"/>
                </a:solidFill>
                <a:latin typeface="Times New Roman"/>
                <a:cs typeface="Times New Roman"/>
              </a:rPr>
              <a:t>место</a:t>
            </a:r>
            <a:r>
              <a:rPr sz="1800" b="0" i="1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b="0" i="1" spc="-5" dirty="0">
                <a:solidFill>
                  <a:schemeClr val="tx1"/>
                </a:solidFill>
                <a:latin typeface="Times New Roman"/>
                <a:cs typeface="Times New Roman"/>
              </a:rPr>
              <a:t>нахождения</a:t>
            </a:r>
            <a:r>
              <a:rPr sz="1800" b="0" i="1" spc="-55" dirty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sz="1800" b="0" i="1" spc="-10" dirty="0">
                <a:solidFill>
                  <a:schemeClr val="tx1"/>
                </a:solidFill>
                <a:latin typeface="Times New Roman"/>
                <a:cs typeface="Times New Roman"/>
              </a:rPr>
              <a:t>образовательной</a:t>
            </a:r>
            <a:endParaRPr sz="18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4830" y="1407795"/>
            <a:ext cx="11017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Times New Roman"/>
                <a:cs typeface="Times New Roman"/>
              </a:rPr>
              <a:t>Заявление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8550" y="1724977"/>
            <a:ext cx="30994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17244" algn="l"/>
                <a:tab pos="2105660" algn="l"/>
              </a:tabLst>
            </a:pP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М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ы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,	р</a:t>
            </a:r>
            <a:r>
              <a:rPr sz="1800" spc="-65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ди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т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ели	(</a:t>
            </a:r>
            <a:r>
              <a:rPr sz="1800" spc="5" dirty="0">
                <a:solidFill>
                  <a:srgbClr val="444444"/>
                </a:solidFill>
                <a:latin typeface="Times New Roman"/>
                <a:cs typeface="Times New Roman"/>
              </a:rPr>
              <a:t>з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а</a:t>
            </a:r>
            <a:r>
              <a:rPr sz="1800" spc="-100" dirty="0">
                <a:solidFill>
                  <a:srgbClr val="444444"/>
                </a:solidFill>
                <a:latin typeface="Times New Roman"/>
                <a:cs typeface="Times New Roman"/>
              </a:rPr>
              <a:t>к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н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н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ы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е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36745" y="1724977"/>
            <a:ext cx="1654175" cy="490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ts val="1830"/>
              </a:lnSpc>
              <a:spcBef>
                <a:spcPts val="100"/>
              </a:spcBef>
            </a:pP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представители)</a:t>
            </a:r>
            <a:endParaRPr sz="1800" dirty="0">
              <a:latin typeface="Times New Roman"/>
              <a:cs typeface="Times New Roman"/>
            </a:endParaRPr>
          </a:p>
          <a:p>
            <a:pPr marR="5080" algn="r">
              <a:lnSpc>
                <a:spcPts val="1830"/>
              </a:lnSpc>
            </a:pP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образовательной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83832" y="1916048"/>
            <a:ext cx="41122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8880" algn="l"/>
                <a:tab pos="2510155" algn="l"/>
                <a:tab pos="3192780" algn="l"/>
                <a:tab pos="3464560" algn="l"/>
              </a:tabLst>
            </a:pPr>
            <a:r>
              <a:rPr sz="1800" spc="-40" dirty="0">
                <a:solidFill>
                  <a:srgbClr val="444444"/>
                </a:solidFill>
                <a:latin typeface="Times New Roman"/>
                <a:cs typeface="Times New Roman"/>
              </a:rPr>
              <a:t>у</a:t>
            </a:r>
            <a:r>
              <a:rPr sz="1800" spc="10" dirty="0">
                <a:solidFill>
                  <a:srgbClr val="444444"/>
                </a:solidFill>
                <a:latin typeface="Times New Roman"/>
                <a:cs typeface="Times New Roman"/>
              </a:rPr>
              <a:t>ч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аще</a:t>
            </a:r>
            <a:r>
              <a:rPr sz="1800" spc="-45" dirty="0">
                <a:solidFill>
                  <a:srgbClr val="444444"/>
                </a:solidFill>
                <a:latin typeface="Times New Roman"/>
                <a:cs typeface="Times New Roman"/>
              </a:rPr>
              <a:t>г</a:t>
            </a:r>
            <a:r>
              <a:rPr sz="1800" spc="35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800" spc="20" dirty="0">
                <a:solidFill>
                  <a:srgbClr val="444444"/>
                </a:solidFill>
                <a:latin typeface="Times New Roman"/>
                <a:cs typeface="Times New Roman"/>
              </a:rPr>
              <a:t>с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я	</a:t>
            </a:r>
            <a:r>
              <a:rPr sz="18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60" dirty="0">
                <a:solidFill>
                  <a:srgbClr val="444444"/>
                </a:solidFill>
                <a:latin typeface="Times New Roman"/>
                <a:cs typeface="Times New Roman"/>
              </a:rPr>
              <a:t>«</a:t>
            </a:r>
            <a:r>
              <a:rPr sz="18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»	к</a:t>
            </a:r>
            <a:r>
              <a:rPr sz="1800" spc="5" dirty="0">
                <a:solidFill>
                  <a:srgbClr val="444444"/>
                </a:solidFill>
                <a:latin typeface="Times New Roman"/>
                <a:cs typeface="Times New Roman"/>
              </a:rPr>
              <a:t>л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ас</a:t>
            </a:r>
            <a:r>
              <a:rPr sz="1800" spc="20" dirty="0">
                <a:solidFill>
                  <a:srgbClr val="444444"/>
                </a:solidFill>
                <a:latin typeface="Times New Roman"/>
                <a:cs typeface="Times New Roman"/>
              </a:rPr>
              <a:t>с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а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3832" y="2106548"/>
            <a:ext cx="12534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организации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40426" y="2297048"/>
            <a:ext cx="65151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м</a:t>
            </a:r>
            <a:r>
              <a:rPr sz="1800" i="1" spc="-20" dirty="0">
                <a:solidFill>
                  <a:srgbClr val="444444"/>
                </a:solidFill>
                <a:latin typeface="Times New Roman"/>
                <a:cs typeface="Times New Roman"/>
              </a:rPr>
              <a:t>е</a:t>
            </a:r>
            <a:r>
              <a:rPr sz="1800" i="1" dirty="0">
                <a:solidFill>
                  <a:srgbClr val="444444"/>
                </a:solidFill>
                <a:latin typeface="Times New Roman"/>
                <a:cs typeface="Times New Roman"/>
              </a:rPr>
              <a:t>сто</a:t>
            </a:r>
            <a:endParaRPr sz="1800" dirty="0">
              <a:latin typeface="Times New Roman"/>
              <a:cs typeface="Times New Roman"/>
            </a:endParaRPr>
          </a:p>
          <a:p>
            <a:pPr marR="6350" algn="r">
              <a:lnSpc>
                <a:spcPts val="1500"/>
              </a:lnSpc>
            </a:pPr>
            <a:r>
              <a:rPr sz="1800" i="1" spc="-5" dirty="0">
                <a:solidFill>
                  <a:srgbClr val="444444"/>
                </a:solidFill>
                <a:latin typeface="Times New Roman"/>
                <a:cs typeface="Times New Roman"/>
              </a:rPr>
              <a:t>ОО)</a:t>
            </a:r>
            <a:endParaRPr sz="1800" dirty="0">
              <a:latin typeface="Times New Roman"/>
              <a:cs typeface="Times New Roman"/>
            </a:endParaRPr>
          </a:p>
          <a:p>
            <a:pPr marR="5080" algn="r">
              <a:lnSpc>
                <a:spcPts val="1830"/>
              </a:lnSpc>
            </a:pPr>
            <a:r>
              <a:rPr sz="1800" i="1" spc="-5" dirty="0">
                <a:solidFill>
                  <a:srgbClr val="444444"/>
                </a:solidFill>
                <a:latin typeface="Times New Roman"/>
                <a:cs typeface="Times New Roman"/>
              </a:rPr>
              <a:t>(Ф.И.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96532" y="2964535"/>
            <a:ext cx="4914900" cy="0"/>
          </a:xfrm>
          <a:custGeom>
            <a:avLst/>
            <a:gdLst/>
            <a:ahLst/>
            <a:cxnLst/>
            <a:rect l="l" t="t" r="r" b="b"/>
            <a:pathLst>
              <a:path w="4914900">
                <a:moveTo>
                  <a:pt x="0" y="0"/>
                </a:moveTo>
                <a:lnTo>
                  <a:pt x="4914900" y="0"/>
                </a:lnTo>
              </a:path>
            </a:pathLst>
          </a:custGeom>
          <a:ln w="9144">
            <a:solidFill>
              <a:srgbClr val="434343"/>
            </a:solidFill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183832" y="2297048"/>
            <a:ext cx="4832350" cy="871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830"/>
              </a:lnSpc>
              <a:spcBef>
                <a:spcPts val="100"/>
              </a:spcBef>
              <a:tabLst>
                <a:tab pos="3327400" algn="l"/>
              </a:tabLst>
            </a:pPr>
            <a:r>
              <a:rPr sz="18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800" i="1" spc="-5" dirty="0">
                <a:solidFill>
                  <a:srgbClr val="444444"/>
                </a:solidFill>
                <a:latin typeface="Times New Roman"/>
                <a:cs typeface="Times New Roman"/>
              </a:rPr>
              <a:t>(наименование,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ts val="1830"/>
              </a:lnSpc>
            </a:pPr>
            <a:r>
              <a:rPr sz="18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нахождения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18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ребёнка)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,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3832" y="3265170"/>
            <a:ext cx="590931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из предлагаемых на выбор </a:t>
            </a:r>
            <a:r>
              <a:rPr sz="1800" spc="-30" dirty="0">
                <a:solidFill>
                  <a:srgbClr val="444444"/>
                </a:solidFill>
                <a:latin typeface="Times New Roman"/>
                <a:cs typeface="Times New Roman"/>
              </a:rPr>
              <a:t>модулей 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комплексного 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учебного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курса</a:t>
            </a:r>
            <a:r>
              <a:rPr sz="1800" spc="5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spc="5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религиозных</a:t>
            </a:r>
            <a:r>
              <a:rPr sz="1800" spc="509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44444"/>
                </a:solidFill>
                <a:latin typeface="Times New Roman"/>
                <a:cs typeface="Times New Roman"/>
              </a:rPr>
              <a:t>культур</a:t>
            </a:r>
            <a:r>
              <a:rPr sz="1800" spc="52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и</a:t>
            </a:r>
            <a:r>
              <a:rPr sz="1800" spc="5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светской</a:t>
            </a:r>
            <a:r>
              <a:rPr sz="1800" spc="5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этики»:</a:t>
            </a:r>
            <a:endParaRPr sz="1800" dirty="0">
              <a:latin typeface="Times New Roman"/>
              <a:cs typeface="Times New Roman"/>
            </a:endParaRPr>
          </a:p>
          <a:p>
            <a:pPr marL="12700" marR="7620" algn="just">
              <a:lnSpc>
                <a:spcPct val="100000"/>
              </a:lnSpc>
            </a:pP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 православной</a:t>
            </a:r>
            <a:r>
              <a:rPr sz="1800" spc="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культуры»,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исламской </a:t>
            </a:r>
            <a:r>
              <a:rPr sz="1800" spc="-434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культуры»,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44444"/>
                </a:solidFill>
                <a:latin typeface="Times New Roman"/>
                <a:cs typeface="Times New Roman"/>
              </a:rPr>
              <a:t>буддийской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 культуры»,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«Основы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44444"/>
                </a:solidFill>
                <a:latin typeface="Times New Roman"/>
                <a:cs typeface="Times New Roman"/>
              </a:rPr>
              <a:t>иудейской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 культуры»,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мировых</a:t>
            </a:r>
            <a:r>
              <a:rPr sz="1800" spc="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религиозных </a:t>
            </a:r>
            <a:r>
              <a:rPr sz="1800" spc="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rgbClr val="444444"/>
                </a:solidFill>
                <a:latin typeface="Times New Roman"/>
                <a:cs typeface="Times New Roman"/>
              </a:rPr>
              <a:t>культур»,</a:t>
            </a:r>
            <a:r>
              <a:rPr sz="1800" spc="44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«Основы</a:t>
            </a:r>
            <a:r>
              <a:rPr sz="1800" spc="38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светской</a:t>
            </a:r>
            <a:r>
              <a:rPr sz="1800" spc="37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этики»</a:t>
            </a:r>
            <a:r>
              <a:rPr sz="1800" spc="35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выбираем</a:t>
            </a:r>
            <a:r>
              <a:rPr sz="1800" spc="39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для</a:t>
            </a:r>
            <a:r>
              <a:rPr sz="1800" spc="38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своего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83832" y="4911725"/>
            <a:ext cx="590486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37920" algn="l"/>
                <a:tab pos="2374900" algn="l"/>
                <a:tab pos="3421379" algn="l"/>
                <a:tab pos="4725035" algn="l"/>
                <a:tab pos="5297170" algn="l"/>
              </a:tabLst>
            </a:pP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ребён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к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а	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и</a:t>
            </a:r>
            <a:r>
              <a:rPr sz="1800" spc="-15" dirty="0">
                <a:solidFill>
                  <a:srgbClr val="444444"/>
                </a:solidFill>
                <a:latin typeface="Times New Roman"/>
                <a:cs typeface="Times New Roman"/>
              </a:rPr>
              <a:t>з</a:t>
            </a:r>
            <a:r>
              <a:rPr sz="1800" spc="-60" dirty="0">
                <a:solidFill>
                  <a:srgbClr val="444444"/>
                </a:solidFill>
                <a:latin typeface="Times New Roman"/>
                <a:cs typeface="Times New Roman"/>
              </a:rPr>
              <a:t>у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ч</a:t>
            </a:r>
            <a:r>
              <a:rPr sz="1800" spc="20" dirty="0">
                <a:solidFill>
                  <a:srgbClr val="444444"/>
                </a:solidFill>
                <a:latin typeface="Times New Roman"/>
                <a:cs typeface="Times New Roman"/>
              </a:rPr>
              <a:t>е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н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и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е	м</a:t>
            </a:r>
            <a:r>
              <a:rPr sz="1800" spc="-60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800" spc="20" dirty="0">
                <a:solidFill>
                  <a:srgbClr val="444444"/>
                </a:solidFill>
                <a:latin typeface="Times New Roman"/>
                <a:cs typeface="Times New Roman"/>
              </a:rPr>
              <a:t>д</a:t>
            </a:r>
            <a:r>
              <a:rPr sz="1800" spc="-125" dirty="0">
                <a:solidFill>
                  <a:srgbClr val="444444"/>
                </a:solidFill>
                <a:latin typeface="Times New Roman"/>
                <a:cs typeface="Times New Roman"/>
              </a:rPr>
              <a:t>у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ля	(н</a:t>
            </a:r>
            <a:r>
              <a:rPr sz="1800" spc="-25" dirty="0">
                <a:solidFill>
                  <a:srgbClr val="444444"/>
                </a:solidFill>
                <a:latin typeface="Times New Roman"/>
                <a:cs typeface="Times New Roman"/>
              </a:rPr>
              <a:t>а</a:t>
            </a:r>
            <a:r>
              <a:rPr sz="1800" spc="-5" dirty="0">
                <a:solidFill>
                  <a:srgbClr val="444444"/>
                </a:solidFill>
                <a:latin typeface="Times New Roman"/>
                <a:cs typeface="Times New Roman"/>
              </a:rPr>
              <a:t>п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и</a:t>
            </a:r>
            <a:r>
              <a:rPr sz="1800" spc="20" dirty="0">
                <a:solidFill>
                  <a:srgbClr val="444444"/>
                </a:solidFill>
                <a:latin typeface="Times New Roman"/>
                <a:cs typeface="Times New Roman"/>
              </a:rPr>
              <a:t>с</a:t>
            </a:r>
            <a:r>
              <a:rPr sz="1800" spc="-40" dirty="0">
                <a:solidFill>
                  <a:srgbClr val="444444"/>
                </a:solidFill>
                <a:latin typeface="Times New Roman"/>
                <a:cs typeface="Times New Roman"/>
              </a:rPr>
              <a:t>а</a:t>
            </a:r>
            <a:r>
              <a:rPr sz="1800" spc="-10" dirty="0">
                <a:solidFill>
                  <a:srgbClr val="444444"/>
                </a:solidFill>
                <a:latin typeface="Times New Roman"/>
                <a:cs typeface="Times New Roman"/>
              </a:rPr>
              <a:t>т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ь	</a:t>
            </a:r>
            <a:r>
              <a:rPr sz="1800" spc="-20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т	р</a:t>
            </a:r>
            <a:r>
              <a:rPr sz="1800" spc="-60" dirty="0">
                <a:solidFill>
                  <a:srgbClr val="444444"/>
                </a:solidFill>
                <a:latin typeface="Times New Roman"/>
                <a:cs typeface="Times New Roman"/>
              </a:rPr>
              <a:t>у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ки):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614670" algn="l"/>
              </a:tabLst>
            </a:pPr>
            <a:r>
              <a:rPr sz="18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800" dirty="0">
                <a:solidFill>
                  <a:srgbClr val="444444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3832" y="5777495"/>
            <a:ext cx="5049520" cy="979169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5"/>
              </a:spcBef>
              <a:tabLst>
                <a:tab pos="874394" algn="l"/>
                <a:tab pos="2803525" algn="l"/>
                <a:tab pos="3362325" algn="l"/>
              </a:tabLst>
            </a:pPr>
            <a:r>
              <a:rPr sz="1600" spc="-5" dirty="0">
                <a:solidFill>
                  <a:srgbClr val="444444"/>
                </a:solidFill>
                <a:latin typeface="Times New Roman"/>
                <a:cs typeface="Times New Roman"/>
              </a:rPr>
              <a:t>Дата</a:t>
            </a:r>
            <a:r>
              <a:rPr sz="1600" spc="-10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600" spc="-20" dirty="0">
                <a:solidFill>
                  <a:srgbClr val="444444"/>
                </a:solidFill>
                <a:latin typeface="Times New Roman"/>
                <a:cs typeface="Times New Roman"/>
              </a:rPr>
              <a:t>«</a:t>
            </a:r>
            <a:r>
              <a:rPr sz="1600" u="sng" spc="-20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600" dirty="0">
                <a:solidFill>
                  <a:srgbClr val="444444"/>
                </a:solidFill>
                <a:latin typeface="Times New Roman"/>
                <a:cs typeface="Times New Roman"/>
              </a:rPr>
              <a:t>»</a:t>
            </a:r>
            <a:r>
              <a:rPr sz="16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600" spc="-5" dirty="0">
                <a:solidFill>
                  <a:srgbClr val="444444"/>
                </a:solidFill>
                <a:latin typeface="Times New Roman"/>
                <a:cs typeface="Times New Roman"/>
              </a:rPr>
              <a:t>20</a:t>
            </a:r>
            <a:r>
              <a:rPr sz="1600" u="sng" spc="-5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600" spc="-90" dirty="0">
                <a:solidFill>
                  <a:srgbClr val="444444"/>
                </a:solidFill>
                <a:latin typeface="Times New Roman"/>
                <a:cs typeface="Times New Roman"/>
              </a:rPr>
              <a:t>г.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2350135" algn="l"/>
                <a:tab pos="4161154" algn="l"/>
              </a:tabLst>
            </a:pPr>
            <a:r>
              <a:rPr sz="16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00" i="1" spc="-5" dirty="0">
                <a:solidFill>
                  <a:srgbClr val="444444"/>
                </a:solidFill>
                <a:latin typeface="Times New Roman"/>
                <a:cs typeface="Times New Roman"/>
              </a:rPr>
              <a:t>(Ф.И.О.)</a:t>
            </a:r>
            <a:r>
              <a:rPr sz="1600" i="1" u="sng" spc="-5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1600" i="1" spc="-5" dirty="0">
                <a:solidFill>
                  <a:srgbClr val="444444"/>
                </a:solidFill>
                <a:latin typeface="Times New Roman"/>
                <a:cs typeface="Times New Roman"/>
              </a:rPr>
              <a:t>(подпись)</a:t>
            </a:r>
            <a:endParaRPr sz="16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  <a:tabLst>
                <a:tab pos="2294890" algn="l"/>
                <a:tab pos="4211955" algn="l"/>
              </a:tabLst>
            </a:pPr>
            <a:r>
              <a:rPr sz="1600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00" i="1" spc="5" dirty="0">
                <a:solidFill>
                  <a:srgbClr val="444444"/>
                </a:solidFill>
                <a:latin typeface="Times New Roman"/>
                <a:cs typeface="Times New Roman"/>
              </a:rPr>
              <a:t>(</a:t>
            </a:r>
            <a:r>
              <a:rPr sz="16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Ф</a:t>
            </a:r>
            <a:r>
              <a:rPr sz="1600" i="1" dirty="0">
                <a:solidFill>
                  <a:srgbClr val="444444"/>
                </a:solidFill>
                <a:latin typeface="Times New Roman"/>
                <a:cs typeface="Times New Roman"/>
              </a:rPr>
              <a:t>.И.О.)</a:t>
            </a:r>
            <a:r>
              <a:rPr sz="1600" i="1" spc="-15" dirty="0">
                <a:solidFill>
                  <a:srgbClr val="444444"/>
                </a:solidFill>
                <a:latin typeface="Times New Roman"/>
                <a:cs typeface="Times New Roman"/>
              </a:rPr>
              <a:t> </a:t>
            </a:r>
            <a:r>
              <a:rPr sz="1600" i="1" u="sng" dirty="0">
                <a:solidFill>
                  <a:srgbClr val="444444"/>
                </a:solidFill>
                <a:uFill>
                  <a:solidFill>
                    <a:srgbClr val="434343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1600" i="1" spc="5" dirty="0">
                <a:solidFill>
                  <a:srgbClr val="444444"/>
                </a:solidFill>
                <a:latin typeface="Times New Roman"/>
                <a:cs typeface="Times New Roman"/>
              </a:rPr>
              <a:t>(</a:t>
            </a:r>
            <a:r>
              <a:rPr sz="1600" i="1" dirty="0">
                <a:solidFill>
                  <a:srgbClr val="444444"/>
                </a:solidFill>
                <a:latin typeface="Times New Roman"/>
                <a:cs typeface="Times New Roman"/>
              </a:rPr>
              <a:t>п</a:t>
            </a:r>
            <a:r>
              <a:rPr sz="1600" i="1" spc="-20" dirty="0">
                <a:solidFill>
                  <a:srgbClr val="444444"/>
                </a:solidFill>
                <a:latin typeface="Times New Roman"/>
                <a:cs typeface="Times New Roman"/>
              </a:rPr>
              <a:t>о</a:t>
            </a:r>
            <a:r>
              <a:rPr sz="16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д</a:t>
            </a:r>
            <a:r>
              <a:rPr sz="1600" i="1" dirty="0">
                <a:solidFill>
                  <a:srgbClr val="444444"/>
                </a:solidFill>
                <a:latin typeface="Times New Roman"/>
                <a:cs typeface="Times New Roman"/>
              </a:rPr>
              <a:t>пи</a:t>
            </a:r>
            <a:r>
              <a:rPr sz="1600" i="1" spc="5" dirty="0">
                <a:solidFill>
                  <a:srgbClr val="444444"/>
                </a:solidFill>
                <a:latin typeface="Times New Roman"/>
                <a:cs typeface="Times New Roman"/>
              </a:rPr>
              <a:t>с</a:t>
            </a:r>
            <a:r>
              <a:rPr sz="1600" i="1" spc="-10" dirty="0">
                <a:solidFill>
                  <a:srgbClr val="444444"/>
                </a:solidFill>
                <a:latin typeface="Times New Roman"/>
                <a:cs typeface="Times New Roman"/>
              </a:rPr>
              <a:t>ь</a:t>
            </a:r>
            <a:r>
              <a:rPr sz="1600" i="1" dirty="0">
                <a:solidFill>
                  <a:srgbClr val="444444"/>
                </a:solidFill>
                <a:latin typeface="Times New Roman"/>
                <a:cs typeface="Times New Roman"/>
              </a:rPr>
              <a:t>)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18" name="object 3"/>
          <p:cNvSpPr txBox="1"/>
          <p:nvPr/>
        </p:nvSpPr>
        <p:spPr>
          <a:xfrm>
            <a:off x="7285355" y="3205390"/>
            <a:ext cx="4409931" cy="3520194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wrap="square" lIns="0" tIns="44450" rIns="0" bIns="0" rtlCol="0">
            <a:spAutoFit/>
          </a:bodyPr>
          <a:lstStyle/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Письмо</a:t>
            </a:r>
            <a:r>
              <a:rPr sz="19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министерства</a:t>
            </a:r>
            <a:r>
              <a:rPr sz="1900" b="1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ru-RU" sz="1900" b="1" spc="-5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образования</a:t>
            </a:r>
            <a:r>
              <a:rPr lang="ru-RU" sz="1900" b="1" spc="-4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1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Красноярского</a:t>
            </a:r>
            <a:r>
              <a:rPr sz="1900" b="1" spc="-4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края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</a:p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</a:t>
            </a:r>
            <a:r>
              <a:rPr sz="1900" b="1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27</a:t>
            </a:r>
            <a:r>
              <a:rPr sz="19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.01.202</a:t>
            </a:r>
            <a:r>
              <a:rPr lang="ru-RU" sz="19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9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</a:t>
            </a:r>
            <a:r>
              <a:rPr sz="1900" b="1" spc="-5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№</a:t>
            </a:r>
            <a:r>
              <a:rPr sz="19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75-</a:t>
            </a:r>
            <a:r>
              <a:rPr lang="ru-RU" sz="1900" b="1" spc="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804</a:t>
            </a:r>
          </a:p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«Об</a:t>
            </a:r>
            <a:r>
              <a:rPr sz="19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обеспечении</a:t>
            </a:r>
            <a:r>
              <a:rPr sz="19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выбора</a:t>
            </a:r>
            <a:r>
              <a:rPr sz="19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45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2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модулей</a:t>
            </a:r>
            <a:endParaRPr lang="ru-RU" sz="1900" b="1" spc="-2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spc="14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курса</a:t>
            </a:r>
            <a:r>
              <a:rPr sz="19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</a:t>
            </a:r>
            <a:r>
              <a:rPr sz="19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для</a:t>
            </a:r>
            <a:r>
              <a:rPr sz="1900" b="1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изучения</a:t>
            </a:r>
            <a:endParaRPr lang="ru-RU" sz="1900" b="1" spc="-5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2646045" marR="5080" indent="-2487295" algn="ctr">
              <a:lnSpc>
                <a:spcPts val="2060"/>
              </a:lnSpc>
              <a:spcBef>
                <a:spcPts val="350"/>
              </a:spcBef>
            </a:pPr>
            <a:r>
              <a:rPr sz="1900" b="1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202</a:t>
            </a:r>
            <a:r>
              <a:rPr lang="ru-RU" sz="1900" b="1" spc="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5</a:t>
            </a:r>
            <a:r>
              <a:rPr sz="1900" b="1" spc="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-2</a:t>
            </a:r>
            <a:r>
              <a:rPr lang="ru-RU" sz="1900" b="1" spc="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6</a:t>
            </a:r>
            <a:r>
              <a:rPr sz="1900" b="1" spc="-4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учебном</a:t>
            </a:r>
            <a:r>
              <a:rPr sz="19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b="1" spc="-2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году</a:t>
            </a:r>
            <a:r>
              <a:rPr lang="ru-RU" sz="1900" b="1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</a:p>
          <a:p>
            <a:pPr marL="2646045" marR="5080" indent="-2487295">
              <a:lnSpc>
                <a:spcPts val="2060"/>
              </a:lnSpc>
              <a:spcBef>
                <a:spcPts val="350"/>
              </a:spcBef>
            </a:pPr>
            <a:endParaRPr lang="ru-RU" sz="1900" b="1" spc="-25" dirty="0" smtClean="0">
              <a:solidFill>
                <a:srgbClr val="C55A11"/>
              </a:solidFill>
              <a:latin typeface="Times New Roman"/>
              <a:cs typeface="Times New Roman"/>
            </a:endParaRPr>
          </a:p>
          <a:p>
            <a:pPr marL="2646045" marR="5080" indent="-2487295">
              <a:lnSpc>
                <a:spcPts val="2060"/>
              </a:lnSpc>
              <a:spcBef>
                <a:spcPts val="350"/>
              </a:spcBef>
            </a:pPr>
            <a:endParaRPr lang="ru-RU" sz="1900" b="1" spc="-25" dirty="0">
              <a:solidFill>
                <a:srgbClr val="C55A11"/>
              </a:solidFill>
              <a:latin typeface="Times New Roman"/>
              <a:cs typeface="Times New Roman"/>
            </a:endParaRPr>
          </a:p>
          <a:p>
            <a:pPr marL="2646045" marR="5080" indent="-2487295">
              <a:lnSpc>
                <a:spcPts val="2060"/>
              </a:lnSpc>
              <a:spcBef>
                <a:spcPts val="350"/>
              </a:spcBef>
            </a:pPr>
            <a:endParaRPr lang="ru-RU" sz="1900" b="1" spc="-25" dirty="0" smtClean="0">
              <a:solidFill>
                <a:srgbClr val="C55A11"/>
              </a:solidFill>
              <a:latin typeface="Times New Roman"/>
              <a:cs typeface="Times New Roman"/>
            </a:endParaRPr>
          </a:p>
          <a:p>
            <a:pPr marL="2646045" marR="5080" indent="-2487295">
              <a:lnSpc>
                <a:spcPts val="2060"/>
              </a:lnSpc>
              <a:spcBef>
                <a:spcPts val="350"/>
              </a:spcBef>
            </a:pPr>
            <a:endParaRPr lang="ru-RU" sz="1900" b="1" spc="-25" dirty="0">
              <a:solidFill>
                <a:srgbClr val="C55A11"/>
              </a:solidFill>
              <a:latin typeface="Times New Roman"/>
              <a:cs typeface="Times New Roman"/>
            </a:endParaRPr>
          </a:p>
          <a:p>
            <a:pPr marL="2646045" marR="5080" indent="-2487295">
              <a:lnSpc>
                <a:spcPts val="2060"/>
              </a:lnSpc>
              <a:spcBef>
                <a:spcPts val="350"/>
              </a:spcBef>
            </a:pP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315546" y="5477164"/>
            <a:ext cx="6096000" cy="100027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ru-RU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Результат</a:t>
            </a:r>
            <a:r>
              <a:rPr lang="ru-RU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выбора</a:t>
            </a:r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родителей </a:t>
            </a:r>
            <a:r>
              <a:rPr lang="ru-RU" b="1" spc="-20" dirty="0" smtClean="0">
                <a:solidFill>
                  <a:srgbClr val="FF0000"/>
                </a:solidFill>
                <a:latin typeface="Times New Roman"/>
                <a:cs typeface="Times New Roman"/>
              </a:rPr>
              <a:t>необходимо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ru-RU" b="1" spc="-25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зафиксировать</a:t>
            </a:r>
            <a:r>
              <a:rPr lang="ru-RU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письменным</a:t>
            </a:r>
          </a:p>
          <a:p>
            <a:pPr marL="12700">
              <a:lnSpc>
                <a:spcPct val="100000"/>
              </a:lnSpc>
              <a:spcBef>
                <a:spcPts val="320"/>
              </a:spcBef>
            </a:pPr>
            <a:r>
              <a:rPr lang="ru-RU" b="1" spc="1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заявлением</a:t>
            </a:r>
            <a:r>
              <a:rPr lang="ru-RU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родителей</a:t>
            </a:r>
            <a:endParaRPr lang="ru-RU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553200" y="373530"/>
            <a:ext cx="5142086" cy="1737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 algn="ctr">
              <a:lnSpc>
                <a:spcPct val="99200"/>
              </a:lnSpc>
              <a:spcBef>
                <a:spcPts val="120"/>
              </a:spcBef>
            </a:pPr>
            <a:r>
              <a:rPr lang="ru-RU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Регламент </a:t>
            </a:r>
            <a:r>
              <a:rPr lang="ru-RU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организации </a:t>
            </a:r>
            <a:r>
              <a:rPr lang="ru-RU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свободного информированного </a:t>
            </a:r>
            <a:r>
              <a:rPr lang="ru-RU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выбора </a:t>
            </a:r>
            <a:r>
              <a:rPr lang="ru-RU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родителями </a:t>
            </a:r>
            <a:r>
              <a:rPr lang="ru-RU" b="1" i="1" spc="-5" dirty="0">
                <a:solidFill>
                  <a:srgbClr val="FF0000"/>
                </a:solidFill>
                <a:latin typeface="Times New Roman"/>
                <a:cs typeface="Times New Roman"/>
              </a:rPr>
              <a:t>учебных </a:t>
            </a:r>
            <a:r>
              <a:rPr lang="ru-RU" b="1" i="1" spc="-15" dirty="0">
                <a:solidFill>
                  <a:srgbClr val="FF0000"/>
                </a:solidFill>
                <a:latin typeface="Times New Roman"/>
                <a:cs typeface="Times New Roman"/>
              </a:rPr>
              <a:t>модулей </a:t>
            </a:r>
            <a:r>
              <a:rPr lang="ru-RU" b="1" i="1" spc="-50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i="1" spc="-10" dirty="0">
                <a:solidFill>
                  <a:srgbClr val="FF0000"/>
                </a:solidFill>
                <a:latin typeface="Times New Roman"/>
                <a:cs typeface="Times New Roman"/>
              </a:rPr>
              <a:t>предмета </a:t>
            </a:r>
            <a:r>
              <a:rPr lang="ru-RU" b="1" i="1" spc="-25" dirty="0">
                <a:solidFill>
                  <a:srgbClr val="FF0000"/>
                </a:solidFill>
                <a:latin typeface="Times New Roman"/>
                <a:cs typeface="Times New Roman"/>
              </a:rPr>
              <a:t>ОРКСЭ </a:t>
            </a:r>
            <a:r>
              <a:rPr lang="ru-RU" b="1" i="1" dirty="0">
                <a:solidFill>
                  <a:srgbClr val="FF0000"/>
                </a:solidFill>
                <a:latin typeface="Times New Roman"/>
                <a:cs typeface="Times New Roman"/>
              </a:rPr>
              <a:t>- </a:t>
            </a:r>
            <a:r>
              <a:rPr lang="ru-RU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Письмо </a:t>
            </a:r>
            <a:r>
              <a:rPr lang="ru-RU" b="1" spc="-15" dirty="0" err="1">
                <a:solidFill>
                  <a:srgbClr val="FF0000"/>
                </a:solidFill>
                <a:latin typeface="Times New Roman"/>
                <a:cs typeface="Times New Roman"/>
              </a:rPr>
              <a:t>Минобрнауки</a:t>
            </a:r>
            <a:r>
              <a:rPr lang="ru-RU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России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от </a:t>
            </a:r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31.03.2015 </a:t>
            </a:r>
            <a:r>
              <a:rPr lang="ru-RU" b="1" spc="-120" dirty="0">
                <a:solidFill>
                  <a:srgbClr val="FF0000"/>
                </a:solidFill>
                <a:latin typeface="Times New Roman"/>
                <a:cs typeface="Times New Roman"/>
              </a:rPr>
              <a:t>г.</a:t>
            </a:r>
            <a:r>
              <a:rPr lang="ru-RU" b="1" spc="-114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№ </a:t>
            </a:r>
            <a:r>
              <a:rPr lang="ru-RU" b="1" spc="10" dirty="0">
                <a:solidFill>
                  <a:srgbClr val="FF0000"/>
                </a:solidFill>
                <a:latin typeface="Times New Roman"/>
                <a:cs typeface="Times New Roman"/>
              </a:rPr>
              <a:t>08-461 </a:t>
            </a:r>
            <a:r>
              <a:rPr lang="ru-RU" b="1" spc="5" dirty="0">
                <a:solidFill>
                  <a:srgbClr val="FF0000"/>
                </a:solidFill>
                <a:latin typeface="Times New Roman"/>
                <a:cs typeface="Times New Roman"/>
              </a:rPr>
              <a:t>«О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направлении </a:t>
            </a:r>
            <a:r>
              <a:rPr lang="ru-RU" b="1" spc="-50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регламента</a:t>
            </a:r>
            <a:r>
              <a:rPr lang="ru-RU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выбора</a:t>
            </a:r>
            <a:r>
              <a:rPr lang="ru-RU" b="1" spc="-4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модулей</a:t>
            </a:r>
            <a:r>
              <a:rPr lang="ru-RU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/>
                <a:cs typeface="Times New Roman"/>
              </a:rPr>
              <a:t>курса</a:t>
            </a:r>
            <a:r>
              <a:rPr lang="ru-RU" b="1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ru-RU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ОРКСЭ»</a:t>
            </a:r>
            <a:endParaRPr lang="ru-RU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57400" y="2362200"/>
            <a:ext cx="7467600" cy="681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300" b="1" spc="-10" dirty="0" err="1" smtClean="0">
                <a:solidFill>
                  <a:srgbClr val="2E5496"/>
                </a:solidFill>
                <a:latin typeface="Times New Roman"/>
                <a:cs typeface="Times New Roman"/>
              </a:rPr>
              <a:t>Спасибо</a:t>
            </a:r>
            <a:r>
              <a:rPr sz="4300" b="1" spc="-5" dirty="0" smtClean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4300" b="1" spc="-5" dirty="0" err="1" smtClean="0">
                <a:solidFill>
                  <a:srgbClr val="2E5496"/>
                </a:solidFill>
                <a:latin typeface="Times New Roman"/>
                <a:cs typeface="Times New Roman"/>
              </a:rPr>
              <a:t>за</a:t>
            </a:r>
            <a:r>
              <a:rPr sz="4300" b="1" spc="-30" dirty="0" smtClean="0">
                <a:solidFill>
                  <a:srgbClr val="2E5496"/>
                </a:solidFill>
                <a:latin typeface="Times New Roman"/>
                <a:cs typeface="Times New Roman"/>
              </a:rPr>
              <a:t> </a:t>
            </a:r>
            <a:r>
              <a:rPr sz="4300" b="1" spc="-5" dirty="0" err="1" smtClean="0">
                <a:solidFill>
                  <a:srgbClr val="2E5496"/>
                </a:solidFill>
                <a:latin typeface="Times New Roman"/>
                <a:cs typeface="Times New Roman"/>
              </a:rPr>
              <a:t>внимание</a:t>
            </a:r>
            <a:r>
              <a:rPr sz="4300" b="1" spc="-5" dirty="0" smtClean="0">
                <a:solidFill>
                  <a:srgbClr val="2E5496"/>
                </a:solidFill>
                <a:latin typeface="Times New Roman"/>
                <a:cs typeface="Times New Roman"/>
              </a:rPr>
              <a:t>!</a:t>
            </a:r>
            <a:endParaRPr sz="4300" b="1" dirty="0">
              <a:latin typeface="Times New Roman"/>
              <a:cs typeface="Times New Roman"/>
            </a:endParaRPr>
          </a:p>
        </p:txBody>
      </p:sp>
      <p:pic>
        <p:nvPicPr>
          <p:cNvPr id="9" name="Рисунок 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72" t="8842" r="5823" b="76727"/>
          <a:stretch>
            <a:fillRect/>
          </a:stretch>
        </p:blipFill>
        <p:spPr bwMode="auto">
          <a:xfrm>
            <a:off x="0" y="3175"/>
            <a:ext cx="2016125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11125200" cy="8382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предмете</a:t>
            </a:r>
            <a:r>
              <a:rPr lang="ru-RU" sz="3200" b="1" spc="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ОРКСЭ</a:t>
            </a:r>
            <a:r>
              <a:rPr lang="ru-RU" sz="3200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spc="5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2025\26</a:t>
            </a:r>
            <a:r>
              <a:rPr lang="ru-RU" sz="3200" b="1" spc="-65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учебном</a:t>
            </a:r>
            <a:r>
              <a:rPr lang="ru-RU" sz="3200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spc="-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endParaRPr lang="ru-RU" sz="3200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0254" y="1295400"/>
            <a:ext cx="11466945" cy="5410200"/>
          </a:xfrm>
        </p:spPr>
        <p:txBody>
          <a:bodyPr>
            <a:noAutofit/>
          </a:bodyPr>
          <a:lstStyle/>
          <a:p>
            <a:pPr marL="241300" marR="5080" indent="-228600" algn="just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b="1" spc="-5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</a:t>
            </a:r>
            <a:r>
              <a:rPr lang="ru-RU" b="1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</a:t>
            </a:r>
            <a:r>
              <a:rPr lang="ru-RU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b="1" spc="-114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b="1" spc="-1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569 «О внесении </a:t>
            </a:r>
            <a:r>
              <a:rPr lang="ru-RU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</a:t>
            </a:r>
            <a:r>
              <a:rPr lang="ru-RU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образовательный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 </a:t>
            </a:r>
            <a:r>
              <a:rPr lang="ru-RU" b="1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начального общего </a:t>
            </a:r>
            <a:r>
              <a:rPr lang="ru-RU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утвержденный 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 err="1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31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мая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</a:t>
            </a:r>
            <a:r>
              <a:rPr lang="ru-RU" spc="-1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pc="-10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286»;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Зарегистрирован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Минюсте 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августа 2022 </a:t>
            </a:r>
            <a:r>
              <a:rPr lang="ru-RU" spc="-1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  <a:r>
              <a:rPr lang="ru-RU" spc="254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69676.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187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5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обновлённых</a:t>
            </a:r>
            <a:r>
              <a:rPr lang="ru-RU" spc="-3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закреплены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приоритеты</a:t>
            </a:r>
            <a:r>
              <a:rPr lang="ru-RU" spc="-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  <a:r>
              <a:rPr lang="ru-RU" spc="-4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РФ: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lang="ru-RU" spc="-1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-единство</a:t>
            </a:r>
            <a:r>
              <a:rPr lang="ru-RU" spc="-2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образовательного</a:t>
            </a:r>
            <a:r>
              <a:rPr lang="ru-RU" spc="-6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пространства</a:t>
            </a:r>
            <a:r>
              <a:rPr lang="ru-RU" spc="-4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РФ,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-единство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учебной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воспитательной</a:t>
            </a:r>
            <a:r>
              <a:rPr lang="ru-RU" spc="-4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</a:t>
            </a:r>
          </a:p>
          <a:p>
            <a:pPr marL="241300" indent="-228600">
              <a:lnSpc>
                <a:spcPct val="100000"/>
              </a:lnSpc>
              <a:spcBef>
                <a:spcPts val="1000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-развитие</a:t>
            </a:r>
            <a:r>
              <a:rPr lang="ru-RU" spc="-5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личностных</a:t>
            </a:r>
            <a:r>
              <a:rPr lang="ru-RU" spc="-5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</a:t>
            </a:r>
            <a:r>
              <a:rPr lang="ru-RU" spc="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адаптации</a:t>
            </a:r>
            <a:r>
              <a:rPr lang="ru-RU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изменяющимся</a:t>
            </a:r>
            <a:r>
              <a:rPr lang="ru-RU" spc="-4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</a:t>
            </a:r>
            <a:r>
              <a:rPr lang="ru-RU" spc="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</a:t>
            </a:r>
            <a:r>
              <a:rPr lang="ru-RU" spc="-2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природной</a:t>
            </a:r>
            <a:r>
              <a:rPr lang="ru-RU" spc="-4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среды,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1005"/>
              </a:spcBef>
              <a:buFont typeface="Microsoft Sans Serif"/>
              <a:buChar char="•"/>
              <a:tabLst>
                <a:tab pos="240665" algn="l"/>
                <a:tab pos="241300" algn="l"/>
              </a:tabLst>
            </a:pP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-безопасное</a:t>
            </a:r>
            <a:r>
              <a:rPr lang="ru-RU" spc="-3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</a:t>
            </a:r>
            <a:r>
              <a:rPr lang="ru-RU" spc="-7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цифровых</a:t>
            </a:r>
            <a:r>
              <a:rPr lang="ru-RU" spc="-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технологий.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marR="5715" indent="-228600" algn="just">
              <a:lnSpc>
                <a:spcPct val="100000"/>
              </a:lnSpc>
              <a:spcBef>
                <a:spcPts val="1864"/>
              </a:spcBef>
              <a:buFont typeface="Microsoft Sans Serif"/>
              <a:buChar char="•"/>
              <a:tabLst>
                <a:tab pos="241300" algn="l"/>
              </a:tabLst>
            </a:pP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5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новом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ФГОС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НОО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целом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сохранились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нормативные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условия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ОРКСЭ,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установленные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предыдущей</a:t>
            </a:r>
            <a:r>
              <a:rPr lang="ru-RU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редакции</a:t>
            </a:r>
            <a:r>
              <a:rPr lang="ru-RU" spc="-3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стандарта.</a:t>
            </a:r>
          </a:p>
          <a:p>
            <a:pPr marL="12700" indent="0" algn="ctr">
              <a:lnSpc>
                <a:spcPct val="100000"/>
              </a:lnSpc>
              <a:spcBef>
                <a:spcPts val="1000"/>
              </a:spcBef>
              <a:buNone/>
              <a:tabLst>
                <a:tab pos="240665" algn="l"/>
                <a:tab pos="241300" algn="l"/>
              </a:tabLst>
            </a:pP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</a:t>
            </a:r>
            <a:r>
              <a:rPr lang="ru-RU" sz="2800" b="1" spc="8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</a:t>
            </a:r>
            <a:r>
              <a:rPr lang="ru-RU" sz="2800" b="1" spc="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религиозных</a:t>
            </a:r>
            <a:r>
              <a:rPr lang="ru-RU" sz="2800" b="1" spc="10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3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</a:t>
            </a:r>
            <a:r>
              <a:rPr lang="ru-RU" sz="2800" b="1" spc="7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800" b="1" spc="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светской</a:t>
            </a:r>
            <a:r>
              <a:rPr lang="ru-RU" sz="2800" b="1" spc="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этики</a:t>
            </a:r>
            <a:r>
              <a:rPr lang="ru-RU" sz="2800" b="1" spc="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800" b="1" spc="6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школе:</a:t>
            </a:r>
            <a:r>
              <a:rPr lang="ru-RU" sz="2800" b="1" spc="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2800" b="1" spc="7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1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выбору</a:t>
            </a:r>
            <a:r>
              <a:rPr lang="ru-RU" sz="2800" b="1" spc="85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родителей,</a:t>
            </a:r>
            <a:r>
              <a:rPr lang="ru-RU" sz="2800" b="1" spc="8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 </a:t>
            </a:r>
            <a:r>
              <a:rPr lang="ru-RU" sz="2800" b="1" spc="-1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школьника.</a:t>
            </a:r>
            <a:endParaRPr lang="ru-RU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22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8450" y="1676400"/>
            <a:ext cx="11893550" cy="33368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1300">
              <a:lnSpc>
                <a:spcPct val="100000"/>
              </a:lnSpc>
              <a:spcBef>
                <a:spcPts val="5"/>
              </a:spcBef>
            </a:pPr>
            <a:r>
              <a:rPr sz="3600" b="1" spc="-2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</a:t>
            </a:r>
            <a:r>
              <a:rPr sz="3600" spc="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-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«Основы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36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36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светской</a:t>
            </a:r>
            <a:r>
              <a:rPr sz="36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этики»,</a:t>
            </a:r>
            <a:r>
              <a:rPr sz="36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обязательный</a:t>
            </a:r>
            <a:r>
              <a:rPr sz="36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предмет,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</a:t>
            </a:r>
            <a:r>
              <a:rPr sz="36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год,</a:t>
            </a:r>
            <a:r>
              <a:rPr sz="36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34</a:t>
            </a:r>
            <a:r>
              <a:rPr sz="36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часа,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4-й </a:t>
            </a:r>
            <a:r>
              <a:rPr sz="36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класс</a:t>
            </a:r>
            <a:r>
              <a:rPr sz="36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lang="ru-RU" sz="360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241300">
              <a:lnSpc>
                <a:spcPct val="100000"/>
              </a:lnSpc>
              <a:spcBef>
                <a:spcPts val="5"/>
              </a:spcBef>
            </a:pPr>
            <a:r>
              <a:rPr sz="3600" spc="-1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Изучается</a:t>
            </a:r>
            <a:r>
              <a:rPr sz="36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соответствии с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распоряжением Правительства 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Федерации 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28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января </a:t>
            </a:r>
            <a:r>
              <a:rPr sz="36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2012</a:t>
            </a:r>
            <a:r>
              <a:rPr sz="36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1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г.</a:t>
            </a:r>
            <a:r>
              <a:rPr sz="36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№84-р,</a:t>
            </a:r>
            <a:r>
              <a:rPr sz="36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начиная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36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</a:t>
            </a:r>
            <a:r>
              <a:rPr sz="36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сентября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2012</a:t>
            </a:r>
            <a:r>
              <a:rPr sz="36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года,</a:t>
            </a:r>
            <a:r>
              <a:rPr sz="36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установлено</a:t>
            </a:r>
            <a:r>
              <a:rPr sz="36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обязательное</a:t>
            </a:r>
            <a:r>
              <a:rPr sz="36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изучение</a:t>
            </a:r>
            <a:r>
              <a:rPr sz="36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3600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предмета</a:t>
            </a:r>
            <a:r>
              <a:rPr sz="36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36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8585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2400" y="22542"/>
            <a:ext cx="11893550" cy="62606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lang="ru-RU" sz="2100" b="1" i="1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Цель</a:t>
            </a:r>
            <a:r>
              <a:rPr lang="ru-RU" sz="2100" b="1" i="1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b="1" i="1" spc="-4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</a:t>
            </a:r>
            <a:r>
              <a:rPr lang="ru-RU" sz="2100" b="1" i="1" spc="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spc="-2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- </a:t>
            </a:r>
            <a:r>
              <a:rPr lang="ru-RU" sz="2100" spc="3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формирование</a:t>
            </a:r>
            <a:r>
              <a:rPr lang="ru-RU" sz="2100" spc="7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</a:t>
            </a:r>
            <a:r>
              <a:rPr lang="ru-RU" sz="2100" spc="-2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spc="-3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обучающегося</a:t>
            </a:r>
            <a:r>
              <a:rPr lang="ru-RU" sz="2100" spc="7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мотивации</a:t>
            </a:r>
            <a:r>
              <a:rPr lang="ru-RU" sz="2100" spc="3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lang="ru-RU" sz="2100" spc="-2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осознанному</a:t>
            </a:r>
            <a:r>
              <a:rPr lang="ru-RU" sz="2100" spc="4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2100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нравственному </a:t>
            </a:r>
            <a:r>
              <a:rPr sz="2100" spc="-2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поведению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,</a:t>
            </a:r>
            <a:r>
              <a:rPr sz="21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основанному</a:t>
            </a:r>
            <a:r>
              <a:rPr sz="21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знании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уважении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культурных</a:t>
            </a:r>
            <a:r>
              <a:rPr sz="2100" spc="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2100" spc="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традиций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21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</a:t>
            </a:r>
            <a:r>
              <a:rPr sz="21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России,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также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диалогу</a:t>
            </a:r>
            <a:r>
              <a:rPr sz="21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представителями</a:t>
            </a:r>
            <a:r>
              <a:rPr sz="21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других</a:t>
            </a:r>
            <a:r>
              <a:rPr sz="21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21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мировоззрений.</a:t>
            </a:r>
            <a:r>
              <a:rPr sz="21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ru-RU" sz="2100" spc="7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2100" b="1" i="1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Задач</a:t>
            </a:r>
            <a:r>
              <a:rPr lang="ru-RU" sz="2100" b="1" i="1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b="1" i="1" spc="-4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b="1" i="1" spc="-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</a:t>
            </a:r>
            <a:r>
              <a:rPr sz="2100" b="1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endParaRPr lang="ru-RU" sz="2100" b="1" spc="-1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sz="2100" spc="-20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знакомство</a:t>
            </a:r>
            <a:r>
              <a:rPr sz="2100" spc="-4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обучающихся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основами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православной,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мусульманской,</a:t>
            </a:r>
            <a:r>
              <a:rPr sz="21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буддийской,</a:t>
            </a:r>
            <a:r>
              <a:rPr sz="21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</a:t>
            </a:r>
            <a:r>
              <a:rPr sz="21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культур,</a:t>
            </a:r>
            <a:r>
              <a:rPr sz="21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основами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мировых</a:t>
            </a:r>
            <a:r>
              <a:rPr sz="21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21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этики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выбору</a:t>
            </a:r>
            <a:r>
              <a:rPr sz="2100" spc="-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родителей</a:t>
            </a:r>
            <a:r>
              <a:rPr sz="21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endParaRPr lang="ru-RU" sz="2100" spc="-1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sz="2100" spc="1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развитие</a:t>
            </a:r>
            <a:r>
              <a:rPr sz="2100" spc="2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представлений</a:t>
            </a:r>
            <a:r>
              <a:rPr sz="21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обучающихся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21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значении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нравственных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</a:t>
            </a:r>
            <a:r>
              <a:rPr sz="21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ценностей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</a:t>
            </a:r>
            <a:r>
              <a:rPr sz="21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личности,</a:t>
            </a:r>
            <a:r>
              <a:rPr sz="21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семьи,</a:t>
            </a:r>
            <a:r>
              <a:rPr sz="21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2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общества</a:t>
            </a:r>
            <a:r>
              <a:rPr sz="2100" spc="2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endParaRPr lang="ru-RU" sz="2100" spc="2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sz="2100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формирование</a:t>
            </a:r>
            <a:r>
              <a:rPr sz="21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ценностно-смысловой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сферы личности 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учётом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мировоззренческих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культурных</a:t>
            </a:r>
            <a:r>
              <a:rPr sz="21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особенностей</a:t>
            </a:r>
            <a:r>
              <a:rPr sz="21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потребностей</a:t>
            </a:r>
            <a:r>
              <a:rPr sz="21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семьи</a:t>
            </a:r>
            <a:r>
              <a:rPr sz="2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;</a:t>
            </a:r>
            <a:endParaRPr lang="ru-RU" sz="210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sz="2100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развитие</a:t>
            </a:r>
            <a:r>
              <a:rPr sz="2100" spc="-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способностей </a:t>
            </a:r>
            <a:r>
              <a:rPr sz="21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обучающихся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общению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полиэтничной,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разномировоззренческой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1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многоконфессиональной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среде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 </a:t>
            </a:r>
            <a:r>
              <a:rPr sz="21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основе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взаимного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уважения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-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диалога</a:t>
            </a:r>
            <a:r>
              <a:rPr sz="21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lang="ru-RU" sz="2100" spc="-5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21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соответствии с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ФГОС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НОО определены предметные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результаты</a:t>
            </a:r>
            <a:r>
              <a:rPr sz="21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каждому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учебному</a:t>
            </a:r>
            <a:r>
              <a:rPr sz="21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модулю.</a:t>
            </a:r>
            <a:r>
              <a:rPr sz="2100" spc="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21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предмету </a:t>
            </a:r>
            <a:r>
              <a:rPr sz="2100" i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не </a:t>
            </a:r>
            <a:r>
              <a:rPr sz="2100" i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предполагается </a:t>
            </a:r>
            <a:r>
              <a:rPr sz="2100" i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выставление </a:t>
            </a:r>
            <a:r>
              <a:rPr sz="2100" i="1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отметок</a:t>
            </a:r>
            <a:r>
              <a:rPr sz="2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lang="ru-RU" sz="210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200"/>
              </a:spcBef>
            </a:pPr>
            <a:r>
              <a:rPr sz="21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Интерес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изучению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предмета создаётся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21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том </a:t>
            </a:r>
            <a:r>
              <a:rPr sz="2100" spc="-50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числе </a:t>
            </a:r>
            <a:r>
              <a:rPr sz="21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безотметочным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оцениванием,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поощрением </a:t>
            </a:r>
            <a:r>
              <a:rPr sz="21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образовательных индивидуальных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достижений </a:t>
            </a:r>
            <a:r>
              <a:rPr sz="21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результатов</a:t>
            </a:r>
            <a:r>
              <a:rPr sz="21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каждого</a:t>
            </a:r>
            <a:r>
              <a:rPr sz="21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1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ученика.</a:t>
            </a:r>
            <a:endParaRPr sz="21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73379" y="45366"/>
            <a:ext cx="1144016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500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материалы</a:t>
            </a:r>
            <a:r>
              <a:rPr sz="2500" b="1" spc="-2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z="2500" b="1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ОРКСЭ</a:t>
            </a:r>
            <a:r>
              <a:rPr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содержатся</a:t>
            </a:r>
            <a:r>
              <a:rPr sz="2500" b="1" spc="3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z="2500" b="1" spc="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10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разделах</a:t>
            </a:r>
            <a:r>
              <a:rPr lang="ru-RU" sz="2500" b="1" spc="-1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500" b="1" spc="-1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sz="2500" b="1" spc="-30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32.1</a:t>
            </a:r>
            <a:r>
              <a:rPr sz="2500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sz="25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43.6</a:t>
            </a:r>
            <a:r>
              <a:rPr sz="2500" b="1" spc="-2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500" b="1" spc="-1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sz="2500" b="1" spc="-5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</a:t>
            </a:r>
            <a:endParaRPr sz="2500" b="1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3976" y="827631"/>
            <a:ext cx="12038965" cy="57682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825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"/>
              <a:tabLst>
                <a:tab pos="355600" algn="l"/>
              </a:tabLst>
            </a:pP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п.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32.1.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Учебный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план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«Основы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религиозных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22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этики»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названы</a:t>
            </a:r>
            <a:r>
              <a:rPr sz="22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предметной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областью, 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так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учебным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предметом),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в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предыдущем варианте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ФГОС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НОО.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Наименования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i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учебный курс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2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i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комплексный </a:t>
            </a:r>
            <a:r>
              <a:rPr sz="2200" i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учебный </a:t>
            </a:r>
            <a:r>
              <a:rPr sz="2200" i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курс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новом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ФГОС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НОО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не 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используются.</a:t>
            </a:r>
            <a:endParaRPr sz="22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b="1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43.6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r>
              <a:rPr sz="22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Предметные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результаты.</a:t>
            </a:r>
            <a:r>
              <a:rPr sz="22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выбору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родителей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(законных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представителей)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несовершеннолетних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обучающихся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рамках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учебного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предмета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«Основы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 </a:t>
            </a:r>
            <a:r>
              <a:rPr sz="22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этики»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предметной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области</a:t>
            </a:r>
            <a:r>
              <a:rPr sz="2200" spc="5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«Основы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22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2200" spc="5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этики» 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изучаются</a:t>
            </a:r>
            <a:r>
              <a:rPr sz="2200" spc="2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учебные</a:t>
            </a:r>
            <a:r>
              <a:rPr sz="2200" spc="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модули</a:t>
            </a:r>
            <a:r>
              <a:rPr sz="2200" spc="2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:</a:t>
            </a:r>
            <a:r>
              <a:rPr sz="2200" spc="2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endParaRPr lang="ru-RU" sz="2200" spc="21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tabLst>
                <a:tab pos="355600" algn="l"/>
              </a:tabLst>
            </a:pPr>
            <a:r>
              <a:rPr lang="ru-RU" sz="22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   </a:t>
            </a:r>
            <a:r>
              <a:rPr sz="22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200" spc="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православной</a:t>
            </a:r>
            <a:r>
              <a:rPr sz="2200" spc="1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2200" spc="-3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lang="ru-RU" sz="2200" spc="215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tabLst>
                <a:tab pos="355600" algn="l"/>
              </a:tabLst>
            </a:pPr>
            <a:r>
              <a:rPr lang="ru-RU" sz="22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   </a:t>
            </a:r>
            <a:r>
              <a:rPr sz="22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200" spc="20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иудейской</a:t>
            </a:r>
            <a:r>
              <a:rPr sz="2200" spc="2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2200" spc="-3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sz="22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lang="ru-RU" sz="2200" spc="11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буддийской</a:t>
            </a:r>
            <a:r>
              <a:rPr sz="2200" spc="113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2200" spc="-3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lang="ru-RU" sz="2200" spc="-35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2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200" spc="11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исламской</a:t>
            </a:r>
            <a:r>
              <a:rPr sz="2200" spc="11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культуры</a:t>
            </a:r>
            <a:r>
              <a:rPr sz="2200" spc="-3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lang="ru-RU" sz="2200" spc="-3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</a:pPr>
            <a:r>
              <a:rPr sz="2200" spc="-1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</a:t>
            </a:r>
            <a:r>
              <a:rPr sz="2200" spc="-15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2200" spc="11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lang="ru-RU" sz="2200" spc="-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5" dirty="0" err="1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2200" spc="-55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 err="1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2200" spc="-1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»</a:t>
            </a:r>
            <a:endParaRPr lang="ru-RU" sz="2200" spc="-10" dirty="0" smtClean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algn="just">
              <a:lnSpc>
                <a:spcPct val="100000"/>
              </a:lnSpc>
              <a:spcBef>
                <a:spcPts val="5"/>
              </a:spcBef>
            </a:pPr>
            <a:r>
              <a:rPr sz="2200" dirty="0" smtClean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«Основы</a:t>
            </a:r>
            <a:r>
              <a:rPr sz="22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22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этики».</a:t>
            </a:r>
            <a:endParaRPr sz="22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355600" marR="5080" indent="-342900" algn="just">
              <a:lnSpc>
                <a:spcPct val="100000"/>
              </a:lnSpc>
              <a:buFont typeface="Wingdings"/>
              <a:buChar char=""/>
              <a:tabLst>
                <a:tab pos="355600" algn="l"/>
              </a:tabLst>
            </a:pP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Включены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формулировки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требований 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предметным </a:t>
            </a:r>
            <a:r>
              <a:rPr sz="22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результатам </a:t>
            </a:r>
            <a:r>
              <a:rPr sz="22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образования </a:t>
            </a:r>
            <a:r>
              <a:rPr sz="22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отдельно по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каждому</a:t>
            </a:r>
            <a:r>
              <a:rPr sz="22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учебных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модулей</a:t>
            </a:r>
            <a:r>
              <a:rPr sz="22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22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выбору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предыдущем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ФГОС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НОО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требования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были </a:t>
            </a:r>
            <a:r>
              <a:rPr sz="22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сформулированы</a:t>
            </a:r>
            <a:r>
              <a:rPr sz="22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только</a:t>
            </a:r>
            <a:r>
              <a:rPr sz="22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целом</a:t>
            </a:r>
            <a:r>
              <a:rPr sz="22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 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предметной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области</a:t>
            </a:r>
            <a:r>
              <a:rPr sz="22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22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</a:t>
            </a:r>
            <a:endParaRPr sz="22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68275" y="113982"/>
            <a:ext cx="11861800" cy="566821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2222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1F4E79"/>
                </a:solidFill>
                <a:latin typeface="Times New Roman"/>
                <a:cs typeface="Times New Roman"/>
              </a:rPr>
              <a:t>Учебный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F4E79"/>
                </a:solidFill>
                <a:latin typeface="Times New Roman"/>
                <a:cs typeface="Times New Roman"/>
              </a:rPr>
              <a:t>модуль</a:t>
            </a:r>
            <a:r>
              <a:rPr sz="1800" b="1" spc="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«Основы</a:t>
            </a:r>
            <a:r>
              <a:rPr sz="1800" b="1" spc="-4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религиозных</a:t>
            </a:r>
            <a:r>
              <a:rPr sz="1800" b="1" spc="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культур</a:t>
            </a:r>
            <a:r>
              <a:rPr sz="1800" b="1" spc="-5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народов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России»</a:t>
            </a:r>
            <a:endParaRPr sz="1800" dirty="0">
              <a:latin typeface="Times New Roman"/>
              <a:cs typeface="Times New Roman"/>
            </a:endParaRPr>
          </a:p>
          <a:p>
            <a:pPr marL="12700" marR="5080" indent="144780" algn="just">
              <a:lnSpc>
                <a:spcPct val="150100"/>
              </a:lnSpc>
              <a:spcBef>
                <a:spcPts val="400"/>
              </a:spcBef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наша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Родина. </a:t>
            </a:r>
            <a:r>
              <a:rPr sz="18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религия. Религиозная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Мировые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религии и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иудаизм.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Их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основатели.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Священные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книги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христианства, ислама,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иудаизма,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буддизма.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Хранители предания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религиях. Человек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 традициях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зло.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Священные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сооружения.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религиозной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культуре.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мораль.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 заповеди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христианства,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ислама,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иудаизма,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буддизма.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Обычаи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обряды.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календари 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религиях.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Семья, семейные ценности. </a:t>
            </a:r>
            <a:r>
              <a:rPr sz="18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Долг,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свобода,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ответственность,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труд.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Милосердие,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забота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слабых,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взаимопомощь,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социальные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проблемы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общества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отношение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ним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разных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6845" algn="just">
              <a:lnSpc>
                <a:spcPct val="100000"/>
              </a:lnSpc>
              <a:spcBef>
                <a:spcPts val="1085"/>
              </a:spcBef>
            </a:pP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уважение</a:t>
            </a:r>
            <a:r>
              <a:rPr sz="1800" b="1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1800" b="1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1800" b="1" spc="-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1800" b="1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многонационального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народа</a:t>
            </a:r>
            <a:r>
              <a:rPr sz="1800" b="1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5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13335" algn="r">
              <a:lnSpc>
                <a:spcPct val="100000"/>
              </a:lnSpc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Основные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методы: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сравнение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(общее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отличия,</a:t>
            </a:r>
            <a:r>
              <a:rPr sz="1800" b="1" spc="-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особенности),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8890" algn="r">
              <a:lnSpc>
                <a:spcPct val="100000"/>
              </a:lnSpc>
              <a:spcBef>
                <a:spcPts val="1080"/>
              </a:spcBef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групповые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сообщения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–</a:t>
            </a:r>
            <a:r>
              <a:rPr sz="1800" b="1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презентации,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таблицы,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иллюстрации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(символы),</a:t>
            </a:r>
            <a:r>
              <a:rPr sz="1800" b="1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опросы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0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8255" algn="r">
              <a:lnSpc>
                <a:spcPct val="100000"/>
              </a:lnSpc>
              <a:spcBef>
                <a:spcPts val="1180"/>
              </a:spcBef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ОРКСЭ.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Основы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</a:t>
            </a:r>
            <a:r>
              <a:rPr sz="1800" b="1" spc="-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R="7620" algn="r">
              <a:lnSpc>
                <a:spcPct val="100000"/>
              </a:lnSpc>
              <a:spcBef>
                <a:spcPts val="965"/>
              </a:spcBef>
            </a:pP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Беглов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А.Л.,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Саплина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Е.В.,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Токарева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Е.С.,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Ярлыкапов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А.А.,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10-е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издание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27380" y="3429000"/>
            <a:ext cx="2405380" cy="31826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739" y="574421"/>
            <a:ext cx="254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—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51877" y="25082"/>
            <a:ext cx="1106360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27405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Предметные</a:t>
            </a:r>
            <a:r>
              <a:rPr sz="1800" b="1" spc="-4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rgbClr val="1F4E79"/>
                </a:solidFill>
                <a:latin typeface="Times New Roman"/>
                <a:cs typeface="Times New Roman"/>
              </a:rPr>
              <a:t>результаты</a:t>
            </a:r>
            <a:r>
              <a:rPr sz="1800" b="1" spc="-7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освоения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образовательной</a:t>
            </a:r>
            <a:r>
              <a:rPr sz="1800" b="1" spc="-1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программы</a:t>
            </a:r>
            <a:r>
              <a:rPr sz="1800" b="1" spc="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учебного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F4E79"/>
                </a:solidFill>
                <a:latin typeface="Times New Roman"/>
                <a:cs typeface="Times New Roman"/>
              </a:rPr>
              <a:t>модуля</a:t>
            </a:r>
            <a:endParaRPr sz="1800" dirty="0">
              <a:latin typeface="Times New Roman"/>
              <a:cs typeface="Times New Roman"/>
            </a:endParaRPr>
          </a:p>
          <a:p>
            <a:pPr marR="766445" algn="ctr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«Основы</a:t>
            </a:r>
            <a:r>
              <a:rPr sz="1800" b="1" spc="-4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религиозных 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культур</a:t>
            </a:r>
            <a:r>
              <a:rPr sz="1800" b="1" spc="-6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народов</a:t>
            </a:r>
            <a:r>
              <a:rPr sz="1800" b="1" spc="-1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России»</a:t>
            </a:r>
            <a:endParaRPr sz="18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называть</a:t>
            </a:r>
            <a:r>
              <a:rPr sz="18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традиционные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религии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России,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народы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России,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для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которых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традиционными</a:t>
            </a:r>
            <a:r>
              <a:rPr sz="18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религиями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исторически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8739" y="848423"/>
            <a:ext cx="12040235" cy="60629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7480" marR="635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являются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православие,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иудаизм;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нравственных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заповедях,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нормах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морали</a:t>
            </a:r>
            <a:r>
              <a:rPr sz="1800" spc="4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 религиях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(православие,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иудаизм),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их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значении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выстраивании</a:t>
            </a:r>
            <a:r>
              <a:rPr sz="1800" spc="4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отношений</a:t>
            </a:r>
            <a:r>
              <a:rPr sz="1800" spc="4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семье,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между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людьми;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914400" marR="7620" indent="-914400" algn="r">
              <a:lnSpc>
                <a:spcPct val="100000"/>
              </a:lnSpc>
              <a:spcBef>
                <a:spcPts val="5"/>
              </a:spcBef>
              <a:buChar char="—"/>
              <a:tabLst>
                <a:tab pos="914400" algn="l"/>
                <a:tab pos="915035" algn="l"/>
              </a:tabLst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раскрывать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основное</a:t>
            </a:r>
            <a:r>
              <a:rPr sz="18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содержание</a:t>
            </a:r>
            <a:r>
              <a:rPr sz="18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нравственных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категорий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(долг,</a:t>
            </a:r>
            <a:r>
              <a:rPr sz="18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свобода,</a:t>
            </a:r>
            <a:r>
              <a:rPr sz="18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ответственность,</a:t>
            </a:r>
            <a:r>
              <a:rPr sz="18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милосердие,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забота</a:t>
            </a:r>
            <a:r>
              <a:rPr sz="1800" spc="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</a:p>
          <a:p>
            <a:pPr marR="8255" algn="r">
              <a:lnSpc>
                <a:spcPct val="100000"/>
              </a:lnSpc>
            </a:pP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слабых,</a:t>
            </a:r>
            <a:r>
              <a:rPr sz="1800" spc="1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взаимопомощь)</a:t>
            </a:r>
            <a:r>
              <a:rPr sz="1800" spc="1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1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религиозной</a:t>
            </a:r>
            <a:r>
              <a:rPr sz="1800" spc="1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</a:t>
            </a:r>
            <a:r>
              <a:rPr sz="1800" spc="1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1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spc="1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(православии,</a:t>
            </a:r>
            <a:r>
              <a:rPr sz="1800" spc="1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исламе,</a:t>
            </a:r>
            <a:r>
              <a:rPr sz="1800" spc="1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буддизме,</a:t>
            </a:r>
            <a:r>
              <a:rPr sz="1800" spc="1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иудаизме);</a:t>
            </a:r>
            <a:r>
              <a:rPr sz="1800" spc="1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algn="just">
              <a:lnSpc>
                <a:spcPct val="100000"/>
              </a:lnSpc>
            </a:pP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«золотое</a:t>
            </a:r>
            <a:r>
              <a:rPr sz="1800" spc="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правило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нравственности»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18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традициях;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927100" indent="-915035" algn="just">
              <a:lnSpc>
                <a:spcPct val="100000"/>
              </a:lnSpc>
              <a:buChar char="—"/>
              <a:tabLst>
                <a:tab pos="927100" algn="l"/>
                <a:tab pos="927735" algn="l"/>
              </a:tabLst>
            </a:pP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соотносить</a:t>
            </a:r>
            <a:r>
              <a:rPr sz="1800" spc="25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</a:t>
            </a:r>
            <a:r>
              <a:rPr sz="1800" spc="2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формы</a:t>
            </a:r>
            <a:r>
              <a:rPr sz="1800" spc="2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поведения</a:t>
            </a:r>
            <a:r>
              <a:rPr sz="1800" spc="2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800" spc="2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нравственными</a:t>
            </a:r>
            <a:r>
              <a:rPr sz="1800" spc="25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нормами,</a:t>
            </a:r>
            <a:r>
              <a:rPr sz="1800" spc="2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заповедями</a:t>
            </a:r>
            <a:r>
              <a:rPr sz="1800" spc="2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2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</a:t>
            </a:r>
            <a:r>
              <a:rPr sz="1800" spc="2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религиях</a:t>
            </a:r>
          </a:p>
          <a:p>
            <a:pPr marL="157480" algn="just">
              <a:lnSpc>
                <a:spcPct val="100000"/>
              </a:lnSpc>
              <a:spcBef>
                <a:spcPts val="5"/>
              </a:spcBef>
            </a:pP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927100" indent="-915035" algn="just">
              <a:lnSpc>
                <a:spcPct val="100000"/>
              </a:lnSpc>
              <a:buChar char="—"/>
              <a:tabLst>
                <a:tab pos="927100" algn="l"/>
                <a:tab pos="927735" algn="l"/>
              </a:tabLst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раскрывать</a:t>
            </a:r>
            <a:r>
              <a:rPr sz="1800" spc="5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своими</a:t>
            </a:r>
            <a:r>
              <a:rPr sz="18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словами</a:t>
            </a:r>
            <a:r>
              <a:rPr sz="1800" spc="5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первоначальные</a:t>
            </a:r>
            <a:r>
              <a:rPr sz="1800" spc="5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представления</a:t>
            </a:r>
            <a:r>
              <a:rPr sz="18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мировоззрении</a:t>
            </a:r>
            <a:r>
              <a:rPr sz="1800" spc="5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(картине</a:t>
            </a:r>
            <a:r>
              <a:rPr sz="1800" spc="5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мира)</a:t>
            </a:r>
            <a:r>
              <a:rPr sz="1800" spc="5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вероучении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algn="just">
              <a:lnSpc>
                <a:spcPct val="100000"/>
              </a:lnSpc>
            </a:pP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православия,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ислама,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буддизма,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иудаизма;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основателях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9525" indent="-144780" algn="just">
              <a:lnSpc>
                <a:spcPct val="100000"/>
              </a:lnSpc>
              <a:buChar char="—"/>
              <a:tabLst>
                <a:tab pos="927100" algn="l"/>
                <a:tab pos="927735" algn="l"/>
              </a:tabLst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священных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писаниях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(Библия,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Коран,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Трипитака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(Ганджур),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Танах),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хранителях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предания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служителях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религиозного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культа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(священники,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муллы,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ламы,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раввины),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обрядах,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ритуалах,</a:t>
            </a:r>
            <a:r>
              <a:rPr sz="1800" spc="6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обычаях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(1—2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примера);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marR="5080" indent="-144780" algn="just">
              <a:lnSpc>
                <a:spcPct val="100000"/>
              </a:lnSpc>
              <a:spcBef>
                <a:spcPts val="5"/>
              </a:spcBef>
              <a:buChar char="—"/>
              <a:tabLst>
                <a:tab pos="985519" algn="l"/>
                <a:tab pos="986155" algn="l"/>
              </a:tabLst>
            </a:pP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назначении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устройстве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священных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сооружений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(храмов)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традиционных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основных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нормах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поведения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храмах,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общения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верующими;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рассказывать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календарях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(православия,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иудаизма,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не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менее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одного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религиозного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каждой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традиции);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распознавать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религиозную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символику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</a:t>
            </a:r>
            <a:r>
              <a:rPr sz="1800" spc="4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(православия,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иудаизма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минимально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одному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символу),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своими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словами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её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значение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религиозной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культуре;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художественной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традиционных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России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(православные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иконы,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исламская каллиграфия,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буддийская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танкопись);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главных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особенностях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религиозного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искусства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православия,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ислама,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буддизма,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иудаизма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(архитектура,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изобразительное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искусство,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язык</a:t>
            </a:r>
            <a:r>
              <a:rPr sz="1800" spc="4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4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поэтика</a:t>
            </a:r>
            <a:r>
              <a:rPr sz="1800" spc="4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текстов,</a:t>
            </a:r>
            <a:r>
              <a:rPr sz="1800" spc="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музыки</a:t>
            </a:r>
            <a:r>
              <a:rPr sz="18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или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звуковой</a:t>
            </a:r>
            <a:r>
              <a:rPr sz="1800" spc="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среды);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04800" y="304800"/>
            <a:ext cx="11399520" cy="5406608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800"/>
              </a:spcBef>
            </a:pPr>
            <a:r>
              <a:rPr sz="2000" b="1" spc="-25" dirty="0">
                <a:solidFill>
                  <a:srgbClr val="1F4E79"/>
                </a:solidFill>
                <a:latin typeface="Times New Roman"/>
                <a:cs typeface="Times New Roman"/>
              </a:rPr>
              <a:t>Модуль</a:t>
            </a:r>
            <a:r>
              <a:rPr sz="2000" b="1" spc="-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0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«Основы</a:t>
            </a:r>
            <a:r>
              <a:rPr sz="2000" b="1" spc="-4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0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светской</a:t>
            </a:r>
            <a:r>
              <a:rPr sz="2000" b="1" spc="-6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2000" b="1" dirty="0">
                <a:solidFill>
                  <a:srgbClr val="1F4E79"/>
                </a:solidFill>
                <a:latin typeface="Times New Roman"/>
                <a:cs typeface="Times New Roman"/>
              </a:rPr>
              <a:t>этики»</a:t>
            </a:r>
            <a:endParaRPr sz="20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Россия</a:t>
            </a:r>
            <a:r>
              <a:rPr sz="1800" b="1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</a:t>
            </a:r>
            <a:r>
              <a:rPr sz="1800" b="1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наша</a:t>
            </a:r>
            <a:r>
              <a:rPr sz="1800" b="1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Родина.</a:t>
            </a:r>
            <a:r>
              <a:rPr sz="1800" b="1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Этика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её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значение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</a:t>
            </a:r>
            <a:r>
              <a:rPr sz="1800" spc="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человека.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одна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из</a:t>
            </a:r>
            <a:r>
              <a:rPr sz="1800" spc="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исторической</a:t>
            </a:r>
            <a:r>
              <a:rPr sz="1800" spc="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памяти.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ct val="150100"/>
              </a:lnSpc>
            </a:pP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Образцы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культуре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Отечества,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культурах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разных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России.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Государство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мораль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гражданина,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основной </a:t>
            </a:r>
            <a:r>
              <a:rPr sz="18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закон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(Конституция)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государстве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источник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(гражданской)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этики.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Трудовая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мораль.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традиции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предпринимательства.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Что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значит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быть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нравственным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наше время.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ценности,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идеалы,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принципы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морали.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Нормы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морали.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Семейные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ценности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этика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семейных 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отношений.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Этикет.</a:t>
            </a:r>
            <a:r>
              <a:rPr sz="18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Образование</a:t>
            </a:r>
            <a:r>
              <a:rPr sz="18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</a:t>
            </a:r>
            <a:r>
              <a:rPr sz="18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нравственная</a:t>
            </a:r>
            <a:r>
              <a:rPr sz="18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норма.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Методы</a:t>
            </a:r>
            <a:r>
              <a:rPr sz="18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нравственного</a:t>
            </a:r>
            <a:r>
              <a:rPr sz="1800" spc="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самосовершенствования.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5080" algn="just">
              <a:lnSpc>
                <a:spcPts val="3240"/>
              </a:lnSpc>
              <a:spcBef>
                <a:spcPts val="285"/>
              </a:spcBef>
            </a:pP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Любовь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Отечеству.</a:t>
            </a:r>
            <a:r>
              <a:rPr sz="1800" b="1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многонационального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800" b="1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многоконфессионального</a:t>
            </a:r>
            <a:r>
              <a:rPr sz="1800" b="1" spc="4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 </a:t>
            </a:r>
            <a:r>
              <a:rPr sz="1800" b="1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России.</a:t>
            </a:r>
            <a:endParaRPr sz="18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950" dirty="0">
              <a:latin typeface="Times New Roman"/>
              <a:cs typeface="Times New Roman"/>
            </a:endParaRPr>
          </a:p>
          <a:p>
            <a:pPr marR="12065" algn="r">
              <a:lnSpc>
                <a:spcPct val="100000"/>
              </a:lnSpc>
              <a:spcBef>
                <a:spcPts val="5"/>
              </a:spcBef>
            </a:pPr>
            <a:r>
              <a:rPr sz="1800" b="1" spc="-15" dirty="0">
                <a:solidFill>
                  <a:srgbClr val="1F4E79"/>
                </a:solidFill>
                <a:latin typeface="Times New Roman"/>
                <a:cs typeface="Times New Roman"/>
              </a:rPr>
              <a:t>Методы:</a:t>
            </a:r>
            <a:r>
              <a:rPr sz="1800" b="1" spc="-4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этический</a:t>
            </a:r>
            <a:r>
              <a:rPr sz="1800" b="1" spc="-7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30" dirty="0">
                <a:solidFill>
                  <a:srgbClr val="1F4E79"/>
                </a:solidFill>
                <a:latin typeface="Times New Roman"/>
                <a:cs typeface="Times New Roman"/>
              </a:rPr>
              <a:t>диалог,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F4E79"/>
                </a:solidFill>
                <a:latin typeface="Times New Roman"/>
                <a:cs typeface="Times New Roman"/>
              </a:rPr>
              <a:t>анализ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F4E79"/>
                </a:solidFill>
                <a:latin typeface="Times New Roman"/>
                <a:cs typeface="Times New Roman"/>
              </a:rPr>
              <a:t>мудрых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мыслей,</a:t>
            </a:r>
            <a:endParaRPr sz="1800" dirty="0">
              <a:latin typeface="Times New Roman"/>
              <a:cs typeface="Times New Roman"/>
            </a:endParaRPr>
          </a:p>
          <a:p>
            <a:pPr marR="11430" algn="r">
              <a:lnSpc>
                <a:spcPct val="100000"/>
              </a:lnSpc>
            </a:pPr>
            <a:r>
              <a:rPr sz="1800" b="1" dirty="0">
                <a:solidFill>
                  <a:srgbClr val="1F4E79"/>
                </a:solidFill>
                <a:latin typeface="Times New Roman"/>
                <a:cs typeface="Times New Roman"/>
              </a:rPr>
              <a:t>проекты,</a:t>
            </a:r>
            <a:r>
              <a:rPr sz="1800" b="1" spc="-5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F4E79"/>
                </a:solidFill>
                <a:latin typeface="Times New Roman"/>
                <a:cs typeface="Times New Roman"/>
              </a:rPr>
              <a:t>эссе,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обсуждение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жизненных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dirty="0">
                <a:solidFill>
                  <a:srgbClr val="1F4E79"/>
                </a:solidFill>
                <a:latin typeface="Times New Roman"/>
                <a:cs typeface="Times New Roman"/>
              </a:rPr>
              <a:t>ситуаций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850" dirty="0">
              <a:latin typeface="Times New Roman"/>
              <a:cs typeface="Times New Roman"/>
            </a:endParaRPr>
          </a:p>
          <a:p>
            <a:pPr marR="8255" algn="r">
              <a:lnSpc>
                <a:spcPct val="100000"/>
              </a:lnSpc>
            </a:pPr>
            <a:r>
              <a:rPr sz="1800" spc="-15" dirty="0">
                <a:solidFill>
                  <a:srgbClr val="1F4E79"/>
                </a:solidFill>
                <a:latin typeface="Times New Roman"/>
                <a:cs typeface="Times New Roman"/>
              </a:rPr>
              <a:t>ОРКСЭ.</a:t>
            </a:r>
            <a:r>
              <a:rPr sz="1800" spc="-2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10" dirty="0">
                <a:solidFill>
                  <a:srgbClr val="1F4E79"/>
                </a:solidFill>
                <a:latin typeface="Times New Roman"/>
                <a:cs typeface="Times New Roman"/>
              </a:rPr>
              <a:t>Основы</a:t>
            </a:r>
            <a:r>
              <a:rPr sz="1800" b="1" spc="-3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светской</a:t>
            </a:r>
            <a:r>
              <a:rPr sz="1800" b="1" spc="-6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5" dirty="0">
                <a:solidFill>
                  <a:srgbClr val="1F4E79"/>
                </a:solidFill>
                <a:latin typeface="Times New Roman"/>
                <a:cs typeface="Times New Roman"/>
              </a:rPr>
              <a:t>этики</a:t>
            </a:r>
            <a:r>
              <a:rPr sz="1800" spc="5" dirty="0">
                <a:solidFill>
                  <a:srgbClr val="1F4E79"/>
                </a:solidFill>
                <a:latin typeface="Times New Roman"/>
                <a:cs typeface="Times New Roman"/>
              </a:rPr>
              <a:t>.</a:t>
            </a:r>
            <a:endParaRPr sz="1800" dirty="0">
              <a:latin typeface="Times New Roman"/>
              <a:cs typeface="Times New Roman"/>
            </a:endParaRPr>
          </a:p>
          <a:p>
            <a:pPr marR="8255" algn="r">
              <a:lnSpc>
                <a:spcPct val="100000"/>
              </a:lnSpc>
            </a:pPr>
            <a:r>
              <a:rPr sz="1800" spc="-10" dirty="0">
                <a:solidFill>
                  <a:srgbClr val="1F4E79"/>
                </a:solidFill>
                <a:latin typeface="Times New Roman"/>
                <a:cs typeface="Times New Roman"/>
              </a:rPr>
              <a:t>Шемшурина</a:t>
            </a:r>
            <a:r>
              <a:rPr sz="1800" spc="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F4E79"/>
                </a:solidFill>
                <a:latin typeface="Times New Roman"/>
                <a:cs typeface="Times New Roman"/>
              </a:rPr>
              <a:t>А.И.,</a:t>
            </a:r>
            <a:r>
              <a:rPr sz="1800" spc="-3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spc="-10" dirty="0">
                <a:solidFill>
                  <a:srgbClr val="1F4E79"/>
                </a:solidFill>
                <a:latin typeface="Times New Roman"/>
                <a:cs typeface="Times New Roman"/>
              </a:rPr>
              <a:t>Шемшурин</a:t>
            </a:r>
            <a:r>
              <a:rPr sz="1800" spc="4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1F4E79"/>
                </a:solidFill>
                <a:latin typeface="Times New Roman"/>
                <a:cs typeface="Times New Roman"/>
              </a:rPr>
              <a:t>А.А.,</a:t>
            </a:r>
            <a:r>
              <a:rPr sz="1800" spc="-35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25" dirty="0">
                <a:solidFill>
                  <a:srgbClr val="1F4E79"/>
                </a:solidFill>
                <a:latin typeface="Times New Roman"/>
                <a:cs typeface="Times New Roman"/>
              </a:rPr>
              <a:t>11-е</a:t>
            </a:r>
            <a:r>
              <a:rPr sz="1800" b="1" spc="-20" dirty="0">
                <a:solidFill>
                  <a:srgbClr val="1F4E79"/>
                </a:solidFill>
                <a:latin typeface="Times New Roman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cs typeface="Times New Roman"/>
              </a:rPr>
              <a:t>издание</a:t>
            </a:r>
            <a:endParaRPr sz="1800" dirty="0">
              <a:latin typeface="Times New Roman"/>
              <a:cs typeface="Times New Roman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77160" y="3789678"/>
            <a:ext cx="2275840" cy="30149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84780" y="3608"/>
            <a:ext cx="7880350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 defTabSz="914400">
              <a:spcBef>
                <a:spcPts val="100"/>
              </a:spcBef>
            </a:pPr>
            <a:r>
              <a:rPr sz="1800" b="1" spc="-5" dirty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Предметные результаты </a:t>
            </a:r>
            <a:r>
              <a:rPr sz="1800" b="1" spc="-5" dirty="0" err="1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учебного</a:t>
            </a:r>
            <a:r>
              <a:rPr sz="1800" b="1" spc="-5" dirty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sz="1800" b="1" spc="-5" dirty="0" err="1" smtClean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модуля</a:t>
            </a:r>
            <a:r>
              <a:rPr lang="ru-RU" sz="1800" b="1" spc="-5" dirty="0" smtClean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/>
            </a:r>
            <a:br>
              <a:rPr lang="ru-RU" sz="1800" b="1" spc="-5" dirty="0" smtClean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</a:br>
            <a:r>
              <a:rPr sz="1800" b="1" spc="-5" dirty="0" smtClean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 </a:t>
            </a:r>
            <a:r>
              <a:rPr sz="1800" b="1" spc="-5" dirty="0">
                <a:solidFill>
                  <a:srgbClr val="1F4E79"/>
                </a:solidFill>
                <a:latin typeface="Times New Roman"/>
                <a:ea typeface="+mn-ea"/>
                <a:cs typeface="Times New Roman"/>
              </a:rPr>
              <a:t>«Основы светской этики»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23520" y="533653"/>
            <a:ext cx="11934825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62000" algn="l"/>
              </a:tabLst>
            </a:pPr>
            <a:r>
              <a:rPr sz="1900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—	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900" spc="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10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</a:t>
            </a:r>
            <a:r>
              <a:rPr sz="1900" spc="11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1900" spc="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(гражданской)</a:t>
            </a:r>
            <a:r>
              <a:rPr sz="1900" spc="10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этике</a:t>
            </a:r>
            <a:r>
              <a:rPr sz="1900" spc="9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как</a:t>
            </a:r>
            <a:r>
              <a:rPr sz="1900" spc="6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общепринятых</a:t>
            </a:r>
            <a:r>
              <a:rPr sz="1900" spc="10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spc="9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российском</a:t>
            </a:r>
            <a:r>
              <a:rPr sz="1900" spc="11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обществе</a:t>
            </a:r>
            <a:r>
              <a:rPr sz="1900" spc="8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нормах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439" y="823023"/>
            <a:ext cx="215392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  <a:tabLst>
                <a:tab pos="993140" algn="l"/>
              </a:tabLst>
            </a:pP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морали,	отношений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11095" y="823023"/>
            <a:ext cx="974471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32105" algn="l"/>
                <a:tab pos="1587500" algn="l"/>
                <a:tab pos="2486660" algn="l"/>
                <a:tab pos="3916679" algn="l"/>
                <a:tab pos="4343400" algn="l"/>
                <a:tab pos="5725795" algn="l"/>
                <a:tab pos="7422515" algn="l"/>
                <a:tab pos="8614410" algn="l"/>
              </a:tabLst>
            </a:pP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	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ни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	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</a:t>
            </a:r>
            <a:r>
              <a:rPr sz="1900" spc="-10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ю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ей,	</a:t>
            </a:r>
            <a:r>
              <a:rPr sz="19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нн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ы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	на	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</a:t>
            </a:r>
            <a:r>
              <a:rPr sz="1900" spc="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йс</a:t>
            </a:r>
            <a:r>
              <a:rPr sz="19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	</a:t>
            </a:r>
            <a:r>
              <a:rPr sz="19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а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ы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	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</a:t>
            </a:r>
            <a:r>
              <a:rPr sz="19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</a:t>
            </a:r>
            <a:r>
              <a:rPr sz="1900" spc="-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вн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ы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	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енн</a:t>
            </a:r>
            <a:r>
              <a:rPr sz="1900" spc="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я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</a:t>
            </a:r>
            <a:r>
              <a:rPr sz="1900" dirty="0">
                <a:solidFill>
                  <a:schemeClr val="bg2">
                    <a:lumMod val="75000"/>
                  </a:schemeClr>
                </a:solidFill>
                <a:latin typeface="Times New Roman"/>
                <a:cs typeface="Times New Roman"/>
              </a:rPr>
              <a:t>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8739" y="1113154"/>
            <a:ext cx="12081510" cy="5544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конституционных</a:t>
            </a:r>
            <a:r>
              <a:rPr sz="19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правах,</a:t>
            </a:r>
            <a:r>
              <a:rPr sz="19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свободах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обязанностях</a:t>
            </a:r>
            <a:r>
              <a:rPr sz="1900" spc="-5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человека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гражданина</a:t>
            </a:r>
            <a:r>
              <a:rPr sz="19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России;</a:t>
            </a:r>
          </a:p>
          <a:p>
            <a:pPr marL="12700" marR="6985" indent="144780" algn="just">
              <a:lnSpc>
                <a:spcPct val="100000"/>
              </a:lnSpc>
              <a:buChar char="—"/>
              <a:tabLst>
                <a:tab pos="927735" algn="l"/>
              </a:tabLst>
            </a:pP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раскрывать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основное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содержание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нравственных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категорий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российской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этики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(справедливость,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совесть,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ответственность,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сострадание,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ценность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достоинство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человеческой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жизни,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взаимоуважение,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вера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человеколюбие,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милосердие,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добродетели, патриотизм, </a:t>
            </a:r>
            <a:r>
              <a:rPr sz="19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труд)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отношениях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между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людьми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российском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обществе;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объяснять</a:t>
            </a:r>
            <a:r>
              <a:rPr sz="19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«золотое</a:t>
            </a:r>
            <a:r>
              <a:rPr sz="19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правило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нравственности»;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57480" algn="just">
              <a:lnSpc>
                <a:spcPct val="100000"/>
              </a:lnSpc>
            </a:pP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—высказывать</a:t>
            </a:r>
            <a:r>
              <a:rPr sz="1900" spc="5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суждения</a:t>
            </a:r>
            <a:r>
              <a:rPr sz="1900" spc="5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оценочного</a:t>
            </a:r>
            <a:r>
              <a:rPr sz="19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характера</a:t>
            </a:r>
            <a:r>
              <a:rPr sz="1900" spc="5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5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значении</a:t>
            </a:r>
            <a:r>
              <a:rPr sz="1900" spc="5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нравственности</a:t>
            </a:r>
            <a:r>
              <a:rPr sz="1900" spc="5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</a:t>
            </a:r>
            <a:r>
              <a:rPr sz="1900" spc="5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</a:t>
            </a:r>
            <a:r>
              <a:rPr sz="1900" spc="5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человека,</a:t>
            </a:r>
            <a:r>
              <a:rPr sz="1900" spc="5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семьи,</a:t>
            </a:r>
            <a:r>
              <a:rPr sz="1900" spc="5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народа,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общества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государства;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умение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различать</a:t>
            </a:r>
            <a:r>
              <a:rPr sz="19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нравственные</a:t>
            </a:r>
            <a:r>
              <a:rPr sz="19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нормы</a:t>
            </a:r>
            <a:r>
              <a:rPr sz="19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нормы</a:t>
            </a:r>
            <a:r>
              <a:rPr sz="19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этикета,</a:t>
            </a:r>
            <a:r>
              <a:rPr sz="1900" spc="-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приводить</a:t>
            </a:r>
            <a:r>
              <a:rPr sz="1900" spc="-4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примеры;</a:t>
            </a:r>
          </a:p>
          <a:p>
            <a:pPr marL="157480" algn="just">
              <a:lnSpc>
                <a:spcPct val="100000"/>
              </a:lnSpc>
            </a:pP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—первоначальный</a:t>
            </a:r>
            <a:r>
              <a:rPr sz="1900" spc="4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опыт 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осмысления</a:t>
            </a:r>
            <a:r>
              <a:rPr sz="1900" spc="45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47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нравственной</a:t>
            </a:r>
            <a:r>
              <a:rPr sz="1900" spc="4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оценки</a:t>
            </a:r>
            <a:r>
              <a:rPr sz="1900" spc="44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поступков,</a:t>
            </a:r>
            <a:r>
              <a:rPr sz="1900" spc="459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поведения</a:t>
            </a:r>
            <a:r>
              <a:rPr sz="1900" spc="4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(своих</a:t>
            </a:r>
            <a:r>
              <a:rPr sz="1900" spc="484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4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других</a:t>
            </a:r>
            <a:r>
              <a:rPr sz="1900" spc="48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людей)</a:t>
            </a:r>
            <a:r>
              <a:rPr sz="1900" spc="47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</a:t>
            </a:r>
          </a:p>
          <a:p>
            <a:pPr marL="12700" algn="just">
              <a:lnSpc>
                <a:spcPct val="100000"/>
              </a:lnSpc>
            </a:pP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позиций</a:t>
            </a:r>
            <a:r>
              <a:rPr sz="19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</a:t>
            </a:r>
            <a:r>
              <a:rPr sz="1900" spc="-5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</a:t>
            </a:r>
            <a:r>
              <a:rPr sz="19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(гражданской)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этики;</a:t>
            </a:r>
          </a:p>
          <a:p>
            <a:pPr marL="12700" marR="5080" indent="144780" algn="just">
              <a:lnSpc>
                <a:spcPct val="100000"/>
              </a:lnSpc>
            </a:pP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—раскрывать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своими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словами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первоначальные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представления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</a:t>
            </a:r>
            <a:r>
              <a:rPr sz="1900" spc="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основных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нормах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российской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светской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(гражданской)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этики: любовь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Родине,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российский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патриотизм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гражданственность,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защита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Отечества;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памяти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предков,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исторического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900" spc="-3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культурного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наследия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особенностей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России,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российского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общества;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уважение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чести,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достоинства,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доброго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имени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любого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человека;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любовь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природе,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забота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животных,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охрана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окружающей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среды;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 marL="12700" marR="6350" indent="144780" algn="just">
              <a:lnSpc>
                <a:spcPct val="100000"/>
              </a:lnSpc>
              <a:spcBef>
                <a:spcPts val="5"/>
              </a:spcBef>
              <a:buSzPct val="105263"/>
              <a:buChar char="—"/>
              <a:tabLst>
                <a:tab pos="927735" algn="l"/>
              </a:tabLst>
            </a:pP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рассказывать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как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одной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из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форм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исторической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памяти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народа,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общества;</a:t>
            </a:r>
            <a:r>
              <a:rPr sz="1900" spc="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российских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(государственные,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народные,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религиозные,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семейные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праздники);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российских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государственных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праздниках,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их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истории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традициях (не менее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трёх),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религиозных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(не менее </a:t>
            </a:r>
            <a:r>
              <a:rPr sz="1900" spc="-2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двух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разных традиционных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религий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народов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России),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праздниках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своём регионе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(не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менее </a:t>
            </a:r>
            <a:r>
              <a:rPr sz="1900" spc="-2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одного),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о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роли семейных 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праздников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в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жизни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1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человека,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семьи; </a:t>
            </a:r>
            <a:r>
              <a:rPr sz="1900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и</a:t>
            </a:r>
            <a:r>
              <a:rPr sz="1900" spc="-1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sz="1900" spc="-35" dirty="0">
                <a:solidFill>
                  <a:schemeClr val="accent2">
                    <a:lumMod val="50000"/>
                  </a:schemeClr>
                </a:solidFill>
                <a:latin typeface="Times New Roman"/>
                <a:cs typeface="Times New Roman"/>
              </a:rPr>
              <a:t>т.д.</a:t>
            </a:r>
            <a:endParaRPr sz="1900" dirty="0">
              <a:solidFill>
                <a:schemeClr val="accent2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437</TotalTime>
  <Words>2483</Words>
  <Application>Microsoft Office PowerPoint</Application>
  <PresentationFormat>Широкоэкранный</PresentationFormat>
  <Paragraphs>150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Algerian</vt:lpstr>
      <vt:lpstr>Arial</vt:lpstr>
      <vt:lpstr>Microsoft Sans Serif</vt:lpstr>
      <vt:lpstr>Times New Roman</vt:lpstr>
      <vt:lpstr>Trebuchet MS</vt:lpstr>
      <vt:lpstr>Wingdings</vt:lpstr>
      <vt:lpstr>Wingdings 3</vt:lpstr>
      <vt:lpstr>Аспект</vt:lpstr>
      <vt:lpstr>Свободный информированный выбор родителями модулей предметной  области  «Основы религиозных культур и светской этики»</vt:lpstr>
      <vt:lpstr>О предмете ОРКСЭ в 2025\26 учебном году</vt:lpstr>
      <vt:lpstr>Презентация PowerPoint</vt:lpstr>
      <vt:lpstr>Презентация PowerPoint</vt:lpstr>
      <vt:lpstr>Основные материалы по ОРКСЭ содержатся в разделах  32.1 и 43.6 ФГОС НОО</vt:lpstr>
      <vt:lpstr>Презентация PowerPoint</vt:lpstr>
      <vt:lpstr>Презентация PowerPoint</vt:lpstr>
      <vt:lpstr>Презентация PowerPoint</vt:lpstr>
      <vt:lpstr>Предметные результаты учебного модуля  «Основы светской этики»</vt:lpstr>
      <vt:lpstr>Презентация PowerPoint</vt:lpstr>
      <vt:lpstr>Презентация PowerPoint</vt:lpstr>
      <vt:lpstr>Презентация PowerPoint</vt:lpstr>
      <vt:lpstr>Модуль «Основы православной культуры»</vt:lpstr>
      <vt:lpstr>Предметные результаты учебного модуля «Основы православной культуры»</vt:lpstr>
      <vt:lpstr>Директору образовательной организации (наименование, место нахождения образовательной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Свободный информированный выбор родителями модулей предметной области «Основы религиозных культур и светской этики». Ресурсы для профессионального развития учителей ОРКСЭ</dc:title>
  <dc:creator>Елена Пригодич</dc:creator>
  <cp:lastModifiedBy>User</cp:lastModifiedBy>
  <cp:revision>15</cp:revision>
  <cp:lastPrinted>2024-02-19T10:56:55Z</cp:lastPrinted>
  <dcterms:created xsi:type="dcterms:W3CDTF">2024-02-19T09:41:51Z</dcterms:created>
  <dcterms:modified xsi:type="dcterms:W3CDTF">2025-02-18T09:12:03Z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2024-02-05T00:00:00Z</vt:filetime>
  </property>
  <property fmtid="{D5CDD505-2E9C-101B-9397-08002B2CF9AE}" pid="3" name="Creator">
    <vt:lpwstr>Microsoft® PowerPoint® 2019</vt:lpwstr>
  </property>
  <property fmtid="{D5CDD505-2E9C-101B-9397-08002B2CF9AE}" pid="4" name="LastSaved">
    <vt:filetime>2024-02-19T00:00:00Z</vt:filetime>
  </property>
</Properties>
</file>